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9"/>
  </p:notesMasterIdLst>
  <p:sldIdLst>
    <p:sldId id="721" r:id="rId2"/>
    <p:sldId id="2147374193" r:id="rId3"/>
    <p:sldId id="2147374192" r:id="rId4"/>
    <p:sldId id="722" r:id="rId5"/>
    <p:sldId id="2147374158" r:id="rId6"/>
    <p:sldId id="2147374156" r:id="rId7"/>
    <p:sldId id="2147374157" r:id="rId8"/>
    <p:sldId id="2147374159" r:id="rId9"/>
    <p:sldId id="895" r:id="rId10"/>
    <p:sldId id="2147373882" r:id="rId11"/>
    <p:sldId id="2147374000" r:id="rId12"/>
    <p:sldId id="292" r:id="rId13"/>
    <p:sldId id="2147374149" r:id="rId14"/>
    <p:sldId id="300" r:id="rId15"/>
    <p:sldId id="2147374191" r:id="rId16"/>
    <p:sldId id="2147374195" r:id="rId17"/>
    <p:sldId id="2147374196" r:id="rId18"/>
  </p:sldIdLst>
  <p:sldSz cx="12192000" cy="6858000"/>
  <p:notesSz cx="6797675" cy="9928225"/>
  <p:embeddedFontLst>
    <p:embeddedFont>
      <p:font typeface="Arial Black" panose="020B0A04020102020204" pitchFamily="34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3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an van geelen" initials="svg" lastIdx="1" clrIdx="0">
    <p:extLst>
      <p:ext uri="{19B8F6BF-5375-455C-9EA6-DF929625EA0E}">
        <p15:presenceInfo xmlns:p15="http://schemas.microsoft.com/office/powerpoint/2012/main" userId="S::sebastiaan@brandbunch.onmicrosoft.com::15413809-97b8-42b1-818b-d9984fe149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D2"/>
    <a:srgbClr val="0180C3"/>
    <a:srgbClr val="8AD0F7"/>
    <a:srgbClr val="ED0010"/>
    <a:srgbClr val="00A0D4"/>
    <a:srgbClr val="0099D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/>
    <p:restoredTop sz="94704"/>
  </p:normalViewPr>
  <p:slideViewPr>
    <p:cSldViewPr snapToObjects="1" showGuides="1">
      <p:cViewPr varScale="1">
        <p:scale>
          <a:sx n="110" d="100"/>
          <a:sy n="110" d="100"/>
        </p:scale>
        <p:origin x="384" y="78"/>
      </p:cViewPr>
      <p:guideLst>
        <p:guide orient="horz" pos="2160"/>
        <p:guide pos="3840"/>
        <p:guide pos="7333"/>
      </p:guideLst>
    </p:cSldViewPr>
  </p:slideViewPr>
  <p:outlineViewPr>
    <p:cViewPr>
      <p:scale>
        <a:sx n="33" d="100"/>
        <a:sy n="33" d="100"/>
      </p:scale>
      <p:origin x="0" y="-31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5BC66C1-9637-2447-9163-D2512F5536E8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861974-9E8E-6746-92D0-7BB71B3C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9689-32CD-4DE1-B115-91A05FE0E43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94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9689-32CD-4DE1-B115-91A05FE0E43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16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Hanneke P: </a:t>
            </a:r>
            <a:r>
              <a:rPr lang="en-US" dirty="0" err="1"/>
              <a:t>samenwerking</a:t>
            </a:r>
            <a:r>
              <a:rPr lang="en-US" dirty="0"/>
              <a:t> EWUU </a:t>
            </a:r>
            <a:r>
              <a:rPr lang="en-US" dirty="0" err="1"/>
              <a:t>benoemen</a:t>
            </a:r>
            <a:r>
              <a:rPr lang="en-US" dirty="0"/>
              <a:t> (of bij </a:t>
            </a:r>
            <a:r>
              <a:rPr lang="en-US" dirty="0" err="1"/>
              <a:t>kennismakingsrondje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341F-833B-4850-A49D-9637F468D4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dirty="0">
                <a:cs typeface="Arial" panose="020B0604020202020204" pitchFamily="34" charset="0"/>
              </a:rPr>
              <a:t>Doel</a:t>
            </a:r>
          </a:p>
          <a:p>
            <a:pPr marL="285750" indent="-285750"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cs typeface="Arial" panose="020B0604020202020204" pitchFamily="34" charset="0"/>
              </a:rPr>
              <a:t>Toepassen en verspreiden van kennis over het bouwen aan gezonde en sociale structuren in nieuwbouwwijken</a:t>
            </a:r>
          </a:p>
          <a:p>
            <a:pPr marL="285750" indent="-285750">
              <a:buFontTx/>
              <a:buChar char="-"/>
            </a:pPr>
            <a:r>
              <a:rPr lang="nl-NL" sz="1200" dirty="0">
                <a:solidFill>
                  <a:schemeClr val="tx1"/>
                </a:solidFill>
                <a:cs typeface="Arial" panose="020B0604020202020204" pitchFamily="34" charset="0"/>
              </a:rPr>
              <a:t>Verbinding maken tussen de opbouw van sociale structuren en het betrekken van bewoners bij onderzoek</a:t>
            </a:r>
          </a:p>
          <a:p>
            <a:endParaRPr lang="nl-NL" sz="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sz="1200" b="1" dirty="0">
                <a:cs typeface="Arial" panose="020B0604020202020204" pitchFamily="34" charset="0"/>
                <a:sym typeface="Wingdings" panose="05000000000000000000" pitchFamily="2" charset="2"/>
              </a:rPr>
              <a:t>Op basis van kennis die is opgedaan tijdens het </a:t>
            </a:r>
            <a:r>
              <a:rPr lang="nl-NL" sz="1200" b="1" dirty="0" err="1">
                <a:cs typeface="Arial" panose="020B0604020202020204" pitchFamily="34" charset="0"/>
                <a:sym typeface="Wingdings" panose="05000000000000000000" pitchFamily="2" charset="2"/>
              </a:rPr>
              <a:t>ZonMw</a:t>
            </a:r>
            <a:r>
              <a:rPr lang="nl-NL" sz="1200" b="1" dirty="0">
                <a:cs typeface="Arial" panose="020B0604020202020204" pitchFamily="34" charset="0"/>
                <a:sym typeface="Wingdings" panose="05000000000000000000" pitchFamily="2" charset="2"/>
              </a:rPr>
              <a:t> project Wij(k) Bouwen</a:t>
            </a:r>
          </a:p>
          <a:p>
            <a:endParaRPr lang="nl-NL" sz="1100" b="1" dirty="0">
              <a:cs typeface="Arial" panose="020B0604020202020204" pitchFamily="34" charset="0"/>
            </a:endParaRPr>
          </a:p>
          <a:p>
            <a:r>
              <a:rPr lang="nl-NL" sz="1200" b="1" dirty="0">
                <a:cs typeface="Arial" panose="020B0604020202020204" pitchFamily="34" charset="0"/>
              </a:rPr>
              <a:t>Doelgroep</a:t>
            </a:r>
          </a:p>
          <a:p>
            <a:r>
              <a:rPr lang="nl-NL" sz="1200" dirty="0">
                <a:solidFill>
                  <a:schemeClr val="tx1"/>
                </a:solidFill>
                <a:cs typeface="Arial" panose="020B0604020202020204" pitchFamily="34" charset="0"/>
              </a:rPr>
              <a:t>- Huidige en toekomstige bewoners van de Utrechtse wijk </a:t>
            </a:r>
            <a:r>
              <a:rPr lang="nl-NL" sz="1200" dirty="0" err="1">
                <a:solidFill>
                  <a:schemeClr val="tx1"/>
                </a:solidFill>
                <a:cs typeface="Arial" panose="020B0604020202020204" pitchFamily="34" charset="0"/>
              </a:rPr>
              <a:t>Cartesius</a:t>
            </a:r>
            <a:endParaRPr lang="nl-NL" sz="1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D37D-231D-4199-9B8C-39F2EEDA535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625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32C2-2EC1-457B-96FA-0900AB48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7DEED3-D57D-DE81-A450-65BF224FB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8A5A77-7277-FDD2-9B62-00AD98609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A7331A-11D3-7727-0BA1-A7DF3E229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426B6-FE98-4FD0-B382-41ED56DA91F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36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32C2-2EC1-457B-96FA-0900AB48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7DEED3-D57D-DE81-A450-65BF224FB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8A5A77-7277-FDD2-9B62-00AD98609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A7331A-11D3-7727-0BA1-A7DF3E229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426B6-FE98-4FD0-B382-41ED56DA91F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3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157B720-52B7-804C-A0D3-E1214CD524D4}"/>
              </a:ext>
            </a:extLst>
          </p:cNvPr>
          <p:cNvSpPr/>
          <p:nvPr userDrawn="1"/>
        </p:nvSpPr>
        <p:spPr>
          <a:xfrm>
            <a:off x="0" y="0"/>
            <a:ext cx="6096000" cy="5661025"/>
          </a:xfrm>
          <a:prstGeom prst="rect">
            <a:avLst/>
          </a:prstGeom>
          <a:solidFill>
            <a:srgbClr val="ED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8753-774D-8743-964C-36B63EB18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1" cy="356640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BE572-709C-644D-AC4C-63C4300B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374076"/>
            <a:ext cx="5038381" cy="365125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EA1FD-E0A8-2242-A5C3-2C1FF8B3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76" y="4714321"/>
            <a:ext cx="5040299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1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BB4F2-4F6D-2443-9267-1938424A8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566102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0B7CBC4C-048C-2C49-8987-78155E5E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0" y="6007739"/>
            <a:ext cx="1269755" cy="4585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052199-4894-2E4B-9985-01C3CE4A57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000" y="6008400"/>
            <a:ext cx="1093851" cy="4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11088720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017260"/>
            <a:ext cx="11088720" cy="4148590"/>
          </a:xfrm>
        </p:spPr>
        <p:txBody>
          <a:bodyPr numCol="2" spcCol="1008000"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659A49-527F-DE44-8584-F6B0DB3F33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3F1CAF-CF2F-314B-A273-60C9E439ED11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5E60F0-7B35-2B4B-8276-E9AE8AFEF3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65E2CC-D522-CC4C-A5A0-934B0E151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967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836712"/>
            <a:ext cx="11088720" cy="1169888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03F000E-E548-7F41-BBD3-4177196CC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2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95B0FAD-BB16-554A-A06F-70157E830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212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1145F6-C6FE-074B-BD51-D1717B0D13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544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ECF6C76-E83A-6647-A6DA-261E62126D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7544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4D18CE-64CC-4148-86FC-A2A8C17FC2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15E38A4-A3D5-C24D-B3BC-FB6B0A116DA3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6F5F2B-B150-694A-A437-366563BA26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47797A-8964-5E41-9083-E4334CE3E0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160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680F2290-4429-874F-8645-0055DD009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7E20A79F-1E4E-DF4E-8106-94C3493FDA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86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F816FA7-E8EC-A140-9E37-0199B0B234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C92B63FB-DA0F-BB48-99CB-BE1F09978F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1DC8CD9B-FBC9-A743-9AC7-E857423B7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5645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61" name="Picture Placeholder 8">
            <a:extLst>
              <a:ext uri="{FF2B5EF4-FFF2-40B4-BE49-F238E27FC236}">
                <a16:creationId xmlns:a16="http://schemas.microsoft.com/office/drawing/2014/main" id="{C711A17C-EBA8-CD4E-BFF4-FA032CDBDE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5645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26CB6DD-98B0-4245-B0C4-2B6E92E7A1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5645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63" name="Picture Placeholder 8">
            <a:extLst>
              <a:ext uri="{FF2B5EF4-FFF2-40B4-BE49-F238E27FC236}">
                <a16:creationId xmlns:a16="http://schemas.microsoft.com/office/drawing/2014/main" id="{1BCD8AAC-F130-9941-994A-0B38796B3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5645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F9CF4064-F077-0D40-959C-FF7D687EF4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5645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65" name="Picture Placeholder 8">
            <a:extLst>
              <a:ext uri="{FF2B5EF4-FFF2-40B4-BE49-F238E27FC236}">
                <a16:creationId xmlns:a16="http://schemas.microsoft.com/office/drawing/2014/main" id="{CB955200-0651-C74C-AEEC-82DA3FF0BB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5645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8756267B-A79F-E744-9959-427A7D9428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2055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AB214375-39A5-A04C-A353-56F3FB5634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62055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F971FDCB-BC91-F146-98E5-57CF54135C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2055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574F9D68-D350-7E4F-90EA-2807CE24F91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62055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161D954B-029D-4446-BB28-9C9DC930D5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2055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62845A80-D3AC-E049-B40E-CA9C5E1D75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62055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8E60BF-F93C-9541-9710-7C1A808518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7651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FEEEAC87-2ED9-2E4D-86DF-9ECBAE188C6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67651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F9FC3E3A-578A-F947-A373-E3F30C72C6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67651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75" name="Picture Placeholder 8">
            <a:extLst>
              <a:ext uri="{FF2B5EF4-FFF2-40B4-BE49-F238E27FC236}">
                <a16:creationId xmlns:a16="http://schemas.microsoft.com/office/drawing/2014/main" id="{2AFA8EDE-CE13-B945-B4F6-56E3F889B8E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67651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C8F525B0-A7A0-B64A-B445-277D45D8E7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7651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77" name="Picture Placeholder 8">
            <a:extLst>
              <a:ext uri="{FF2B5EF4-FFF2-40B4-BE49-F238E27FC236}">
                <a16:creationId xmlns:a16="http://schemas.microsoft.com/office/drawing/2014/main" id="{FD4B3624-2890-8C4D-8939-46E957AC6B4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67651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6D214E2A-8CA9-714B-AB6D-F9ABD0B579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94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79" name="Picture Placeholder 8">
            <a:extLst>
              <a:ext uri="{FF2B5EF4-FFF2-40B4-BE49-F238E27FC236}">
                <a16:creationId xmlns:a16="http://schemas.microsoft.com/office/drawing/2014/main" id="{D6B955F2-4FB9-B14E-AD8D-4B8FBE6BAB1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99694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E7596CF5-6C02-8340-A408-112A5B58EB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99694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55DBFE82-123F-FE44-AC7A-88E06FF85B3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99694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F1840D82-F560-F347-9BCB-C815B1236B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99694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83" name="Picture Placeholder 8">
            <a:extLst>
              <a:ext uri="{FF2B5EF4-FFF2-40B4-BE49-F238E27FC236}">
                <a16:creationId xmlns:a16="http://schemas.microsoft.com/office/drawing/2014/main" id="{D1250F34-D376-2949-9C33-28D532F3E10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99694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2E652576-CB32-664B-8A88-A60620C983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0259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85" name="Picture Placeholder 8">
            <a:extLst>
              <a:ext uri="{FF2B5EF4-FFF2-40B4-BE49-F238E27FC236}">
                <a16:creationId xmlns:a16="http://schemas.microsoft.com/office/drawing/2014/main" id="{E4166B57-4E09-FA40-A5F3-9ED3F40F3DB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0259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3A39CC8F-58E9-314A-A2E3-DD3D6A5B4E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0259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87" name="Picture Placeholder 8">
            <a:extLst>
              <a:ext uri="{FF2B5EF4-FFF2-40B4-BE49-F238E27FC236}">
                <a16:creationId xmlns:a16="http://schemas.microsoft.com/office/drawing/2014/main" id="{592C16BF-9FD2-B648-A817-307F47E2DDE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0259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3AF328B4-E333-1042-BF20-5C692BE2DED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0259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89" name="Picture Placeholder 8">
            <a:extLst>
              <a:ext uri="{FF2B5EF4-FFF2-40B4-BE49-F238E27FC236}">
                <a16:creationId xmlns:a16="http://schemas.microsoft.com/office/drawing/2014/main" id="{FE1C45B4-BC2A-0848-85DF-93BB57E800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60259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0" name="Text Placeholder 12">
            <a:extLst>
              <a:ext uri="{FF2B5EF4-FFF2-40B4-BE49-F238E27FC236}">
                <a16:creationId xmlns:a16="http://schemas.microsoft.com/office/drawing/2014/main" id="{BEF39294-F373-1442-A52B-90B650333EF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293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F1BFB789-5B32-2142-86DB-1BD9132002E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01293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75A9E3C-585C-B248-896C-1414E40E7A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293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29364FDE-F38F-AA40-A782-82BB5A87E64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01293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id="{6BDD965A-6A84-7042-98AA-3F3DEB40399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93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7B42BFA0-5CE4-1847-87E6-196EFFCF7AB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01293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FEC924B8-D6BA-A149-84F7-1B4FA99CEC3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16480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97" name="Picture Placeholder 8">
            <a:extLst>
              <a:ext uri="{FF2B5EF4-FFF2-40B4-BE49-F238E27FC236}">
                <a16:creationId xmlns:a16="http://schemas.microsoft.com/office/drawing/2014/main" id="{B57BAD7E-DAA7-6949-87C2-85014980666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0416480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8" name="Text Placeholder 12">
            <a:extLst>
              <a:ext uri="{FF2B5EF4-FFF2-40B4-BE49-F238E27FC236}">
                <a16:creationId xmlns:a16="http://schemas.microsoft.com/office/drawing/2014/main" id="{1B26F47C-7F50-3646-816E-8287244A931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416480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99" name="Picture Placeholder 8">
            <a:extLst>
              <a:ext uri="{FF2B5EF4-FFF2-40B4-BE49-F238E27FC236}">
                <a16:creationId xmlns:a16="http://schemas.microsoft.com/office/drawing/2014/main" id="{C2153297-79A0-6C48-ABD0-F830FF142A3B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0416480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id="{99FBB044-8A68-D04F-B2B5-2630A13452E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16480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noProof="0"/>
              <a:t>Naam</a:t>
            </a:r>
          </a:p>
          <a:p>
            <a:pPr lvl="1"/>
            <a:r>
              <a:rPr lang="en-GB" noProof="0"/>
              <a:t>Omschrijving omschrijving</a:t>
            </a:r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CB569B53-8DEC-CF4A-8EAC-A0F5CA4545A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416480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886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DD0-AB83-114E-99BC-04B167F0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0559-2166-C641-9F09-7E01BBA0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7CEE-B1CF-E840-8BB3-B548BF34F526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8C86-B234-F847-B416-2169F3E0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A0AB5-9681-9C41-A862-61F4B58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C85662-769C-8A41-81FB-CB95F829A3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989138"/>
            <a:ext cx="5040312" cy="417671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2C20C8F-385E-8948-9298-BE56D4DC4E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5202" y="1989138"/>
            <a:ext cx="5040312" cy="417671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05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692150"/>
            <a:ext cx="5040313" cy="5472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GB" noProof="0"/>
              <a:t>Grafiek , table, content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2B467B4-77E9-A64E-8FB5-3AD82F3ECE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EC91D7-F128-5E41-B8E0-61729E23D654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CFF4FB-212D-2A4D-B81D-FADE2422FE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682794-95ED-3F42-8997-4CCB5FCF5E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089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2349500"/>
            <a:ext cx="11090276" cy="3816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GB" noProof="0"/>
              <a:t>Grafiek , table,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130835-FF24-324C-AED1-AB491E227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2A8E0EB-FCBF-FC40-B8A8-290B55D52AA3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91CBFA-3265-D74E-9E5F-3250B16507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6E8AF7-39D7-1E4D-88D0-888C3B968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724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3CDB32-C92A-4941-BFB9-C975562FCB00}"/>
              </a:ext>
            </a:extLst>
          </p:cNvPr>
          <p:cNvSpPr txBox="1">
            <a:spLocks/>
          </p:cNvSpPr>
          <p:nvPr userDrawn="1"/>
        </p:nvSpPr>
        <p:spPr>
          <a:xfrm>
            <a:off x="1063496" y="2862695"/>
            <a:ext cx="10162864" cy="1371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endParaRPr lang="en-GB" sz="11500" b="1" i="0" noProof="0">
              <a:latin typeface="Arial Black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0D0540-3E6E-0945-B120-276732767085}"/>
              </a:ext>
            </a:extLst>
          </p:cNvPr>
          <p:cNvSpPr txBox="1">
            <a:spLocks/>
          </p:cNvSpPr>
          <p:nvPr userDrawn="1"/>
        </p:nvSpPr>
        <p:spPr>
          <a:xfrm>
            <a:off x="1075036" y="4460272"/>
            <a:ext cx="1016286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endParaRPr lang="en-GB" sz="2500" b="0" i="0" noProof="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CC193-7C60-E349-BC31-C15E81178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370" y="5732462"/>
            <a:ext cx="11090275" cy="720726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350" indent="0" algn="ctr"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0D08C5E-16C4-994E-A482-9050478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12776"/>
            <a:ext cx="11090275" cy="403487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A55268-B5AB-8647-8B66-B3E837CE5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7207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buNone/>
              <a:tabLst/>
              <a:defRPr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23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CED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0FBCBA-B816-FB4A-7F92-87ABBAC4C834}"/>
              </a:ext>
            </a:extLst>
          </p:cNvPr>
          <p:cNvSpPr txBox="1"/>
          <p:nvPr userDrawn="1"/>
        </p:nvSpPr>
        <p:spPr>
          <a:xfrm>
            <a:off x="10859083" y="5795852"/>
            <a:ext cx="816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8EA5E5F-8B85-9341-A8FD-D0BA79C28D69}" type="slidenum">
              <a:rPr lang="en-NL" sz="1600" b="0" i="0" spc="300" smtClean="0">
                <a:solidFill>
                  <a:schemeClr val="bg1"/>
                </a:solidFill>
                <a:latin typeface="Richmond Display Light" pitchFamily="2" charset="77"/>
              </a:rPr>
              <a:t>‹#›</a:t>
            </a:fld>
            <a:endParaRPr lang="en-NL" sz="2800" b="0" i="0" spc="300" dirty="0">
              <a:solidFill>
                <a:schemeClr val="bg1"/>
              </a:solidFill>
              <a:latin typeface="Richmond Display Light" pitchFamily="2" charset="77"/>
            </a:endParaRP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569086D-2FEE-97C5-CE3C-BF3A72263F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800100"/>
            <a:ext cx="5580063" cy="49847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Richmond Display" pitchFamily="2" charset="77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NL" dirty="0"/>
          </a:p>
        </p:txBody>
      </p:sp>
      <p:sp>
        <p:nvSpPr>
          <p:cNvPr id="15" name="Title 18">
            <a:extLst>
              <a:ext uri="{FF2B5EF4-FFF2-40B4-BE49-F238E27FC236}">
                <a16:creationId xmlns:a16="http://schemas.microsoft.com/office/drawing/2014/main" id="{8AAA4E89-1F1C-73AF-AD62-E0BD9787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36" y="802320"/>
            <a:ext cx="5613463" cy="52322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212D25"/>
                </a:solidFill>
                <a:latin typeface="Richmond Display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FE45A1A-760F-AA79-D1EC-3D5B02BE1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1698171"/>
            <a:ext cx="5124450" cy="461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Richmond Display Light" pitchFamily="2" charset="77"/>
              </a:defRPr>
            </a:lvl1pPr>
            <a:lvl2pPr marL="457200" indent="0">
              <a:buNone/>
              <a:defRPr sz="2000" b="0" i="0">
                <a:latin typeface="Richmond Display Light" pitchFamily="2" charset="77"/>
              </a:defRPr>
            </a:lvl2pPr>
            <a:lvl3pPr marL="914400" indent="0">
              <a:buNone/>
              <a:defRPr sz="1800" b="0" i="0">
                <a:latin typeface="Richmond Display Light" pitchFamily="2" charset="77"/>
              </a:defRPr>
            </a:lvl3pPr>
            <a:lvl4pPr marL="1371600" indent="0">
              <a:buNone/>
              <a:defRPr sz="1600" b="0" i="0">
                <a:latin typeface="Richmond Display Light" pitchFamily="2" charset="77"/>
              </a:defRPr>
            </a:lvl4pPr>
            <a:lvl5pPr marL="1828800" indent="0">
              <a:buNone/>
              <a:defRPr sz="1600" b="0" i="0">
                <a:latin typeface="Richmond Display Light" pitchFamily="2" charset="77"/>
              </a:defRPr>
            </a:lvl5pPr>
          </a:lstStyle>
          <a:p>
            <a:pPr lvl="0"/>
            <a:r>
              <a:rPr lang="en-GB" dirty="0"/>
              <a:t>Click to edit Master subtitle styles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859BE27F-C88A-689C-A239-AC3EF1375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2422566"/>
            <a:ext cx="5124450" cy="295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Richmond Display Light" pitchFamily="2" charset="77"/>
              </a:defRPr>
            </a:lvl1pPr>
            <a:lvl2pPr marL="457200" indent="0">
              <a:buNone/>
              <a:defRPr sz="2000" b="0" i="0">
                <a:latin typeface="Richmond Display Light" pitchFamily="2" charset="77"/>
              </a:defRPr>
            </a:lvl2pPr>
            <a:lvl3pPr marL="914400" indent="0">
              <a:buNone/>
              <a:defRPr sz="1800" b="0" i="0">
                <a:latin typeface="Richmond Display Light" pitchFamily="2" charset="77"/>
              </a:defRPr>
            </a:lvl3pPr>
            <a:lvl4pPr marL="1371600" indent="0">
              <a:buNone/>
              <a:defRPr sz="1600" b="0" i="0">
                <a:latin typeface="Richmond Display Light" pitchFamily="2" charset="77"/>
              </a:defRPr>
            </a:lvl4pPr>
            <a:lvl5pPr marL="1828800" indent="0">
              <a:buNone/>
              <a:defRPr sz="1600" b="0" i="0">
                <a:latin typeface="Richmond Display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Picture 4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DC318ADC-2385-6A88-1579-72CC4C86D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785505"/>
            <a:ext cx="485377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6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3898-2C8E-3D17-E970-F600A2E2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75E4-C3C1-34DD-5874-FD7656F4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9E5BE-A4A8-E37A-4AE5-BF4B174B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0936-59E9-47A1-A981-E139F1CEBEDC}" type="datetimeFigureOut">
              <a:rPr lang="nl-NL" smtClean="0"/>
              <a:t>2-6-2025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82B24-6F89-07C9-F7F2-8C5BF239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31249-EFC7-9179-9C68-E3B07EAA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96D7C-260F-4A37-83B5-627B24531E5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02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isby CF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7251" y="1619251"/>
            <a:ext cx="10477500" cy="4095749"/>
          </a:xfrm>
        </p:spPr>
        <p:txBody>
          <a:bodyPr/>
          <a:lstStyle>
            <a:lvl1pPr>
              <a:defRPr>
                <a:latin typeface="Visby CF Medium" panose="00000600000000000000" pitchFamily="50" charset="0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65637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lef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7874EF-FE7D-F04C-ABDF-E7C02DDB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EA9D2E-182E-EC4B-9BF7-CB26507DD5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86155AD-02CD-3344-B10B-7A73C70CC5C3}" type="datetime1">
              <a:rPr lang="nl-NL" smtClean="0"/>
              <a:t>2-6-2025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28B1D3-F593-BA4C-8303-900D4E0FEF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D00B8C-4682-D04B-9F8F-84887ED235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80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AB02-9FD2-603F-3874-4D1226CCF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456" y="2084851"/>
            <a:ext cx="8736971" cy="2037487"/>
          </a:xfrm>
        </p:spPr>
        <p:txBody>
          <a:bodyPr anchor="b">
            <a:normAutofit/>
          </a:bodyPr>
          <a:lstStyle>
            <a:lvl1pPr algn="l">
              <a:defRPr sz="5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0333-66A9-31C1-FCA7-AD80AC883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4215473"/>
            <a:ext cx="8736971" cy="941721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28" name="Picture 4" descr="P:\Ballast Nedam\Branding\Cartesius - Bouwen aan een Gezonde Wijk\Drawings\AI\Logo white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69" y="5334014"/>
            <a:ext cx="3810027" cy="1689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3806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DDAC-918B-45C3-965D-9CFE02AE6052}" type="datetimeFigureOut">
              <a:rPr lang="nl-NL" smtClean="0"/>
              <a:t>2-6-2025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370F-5C9F-4CB7-BC1D-92DCBBC7FE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426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3A40BE5-A69E-4D08-BCD1-58CC3E274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592354"/>
            <a:ext cx="10383019" cy="58751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3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nl-NL" dirty="0"/>
              <a:t>Klik en tik</a:t>
            </a:r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B99C8BB9-9E71-4B9B-88C1-E3DF75B7BB81}"/>
              </a:ext>
            </a:extLst>
          </p:cNvPr>
          <p:cNvSpPr/>
          <p:nvPr userDrawn="1"/>
        </p:nvSpPr>
        <p:spPr>
          <a:xfrm flipH="1">
            <a:off x="8458200" y="4962832"/>
            <a:ext cx="3733800" cy="1895168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FFD302F-3453-4F2A-949D-572B8A86B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17377" y="6170079"/>
            <a:ext cx="1720000" cy="320000"/>
          </a:xfrm>
          <a:prstGeom prst="rect">
            <a:avLst/>
          </a:prstGeom>
        </p:spPr>
      </p:pic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CBED2593-AADA-4F2A-BC58-266849FCAD7A}"/>
              </a:ext>
            </a:extLst>
          </p:cNvPr>
          <p:cNvSpPr/>
          <p:nvPr userDrawn="1"/>
        </p:nvSpPr>
        <p:spPr>
          <a:xfrm flipV="1">
            <a:off x="1" y="-11062"/>
            <a:ext cx="1386348" cy="718984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9AA620D-98CA-4A03-9DF4-A7A2DF7438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489075"/>
            <a:ext cx="10382251" cy="4681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voettekst 3">
            <a:extLst>
              <a:ext uri="{FF2B5EF4-FFF2-40B4-BE49-F238E27FC236}">
                <a16:creationId xmlns:a16="http://schemas.microsoft.com/office/drawing/2014/main" id="{87E61EEC-6571-4279-90E9-892D4749CD8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66763" y="6239830"/>
            <a:ext cx="4114800" cy="365125"/>
          </a:xfrm>
          <a:prstGeom prst="rect">
            <a:avLst/>
          </a:prstGeom>
        </p:spPr>
        <p:txBody>
          <a:bodyPr lIns="0" tIns="0" rIns="0" bIns="0"/>
          <a:lstStyle/>
          <a:p>
            <a:fld id="{1ECACD65-C66D-44A9-AED0-A32AE8EAFAFC}" type="slidenum">
              <a:rPr lang="nl-NL" sz="750" smtClean="0"/>
              <a:pPr/>
              <a:t>‹#›</a:t>
            </a:fld>
            <a:r>
              <a:rPr lang="nl-NL" sz="750" dirty="0">
                <a:solidFill>
                  <a:schemeClr val="accent5"/>
                </a:solidFill>
              </a:rPr>
              <a:t> | </a:t>
            </a:r>
            <a:r>
              <a:rPr lang="nl-NL" sz="750" dirty="0"/>
              <a:t>voettekst</a:t>
            </a:r>
          </a:p>
        </p:txBody>
      </p:sp>
    </p:spTree>
    <p:extLst>
      <p:ext uri="{BB962C8B-B14F-4D97-AF65-F5344CB8AC3E}">
        <p14:creationId xmlns:p14="http://schemas.microsoft.com/office/powerpoint/2010/main" val="10217766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5038758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138128-17AB-854A-87C5-474124C4B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3B78A0-FC1E-0141-B817-97FE1F17C6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A369F20-5A1E-CC44-873E-D80EDC31D704}" type="datetime1">
              <a:rPr lang="nl-NL" noProof="0" smtClean="0"/>
              <a:t>2-6-2025</a:t>
            </a:fld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E54B19-EE2B-4846-A5C8-74DE37E7EC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90203-F9A0-5549-A201-0A9C895BAB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194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collage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5033504" cy="1314450"/>
          </a:xfrm>
        </p:spPr>
        <p:txBody>
          <a:bodyPr anchor="t"/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F8DD8-B4BE-884D-9348-A13EF7B82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07CF019-3479-9447-B7A3-3BB1574D7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501008"/>
            <a:ext cx="2736000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F3DD345-C10C-C149-9489-9D9A51AEEC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08943" y="3501008"/>
            <a:ext cx="2736304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7322C9-DDCC-2147-8AFD-E3A0DC540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743E62-9109-A44A-99B2-C4E637F5CC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ECECA24-D9F2-6B42-BC4E-A928EE3BB1C9}" type="datetime1">
              <a:rPr lang="nl-NL" noProof="0" smtClean="0"/>
              <a:t>2-6-2025</a:t>
            </a:fld>
            <a:endParaRPr lang="en-US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7F21C7-50D3-CD45-88ED-579D6E082A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F93A16-95D0-E04A-A711-60716068B8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1B0D69-B8A6-8744-9E7E-380CD2AD97F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503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GB" noProof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3578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42118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</a:t>
            </a:r>
            <a:br>
              <a:rPr lang="en-GB" noProof="0"/>
            </a:br>
            <a:r>
              <a:rPr lang="en-GB" noProof="0"/>
              <a:t>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accent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GB" noProof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39606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ic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5040313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GB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EBA7CC2-4113-2344-BA3C-70315F58D4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81DB74-0D71-9E45-A2DD-7583C6149F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A8BB002-1B3C-7343-BC59-2354CF8FE5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8943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935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right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E00284-956A-7D4E-9EA2-7ECC8A7F469A}"/>
              </a:ext>
            </a:extLst>
          </p:cNvPr>
          <p:cNvSpPr/>
          <p:nvPr userDrawn="1"/>
        </p:nvSpPr>
        <p:spPr>
          <a:xfrm>
            <a:off x="0" y="2373"/>
            <a:ext cx="3431704" cy="6924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74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CD1E5101-6EA2-D545-9D42-5671336BA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1813" y="0"/>
            <a:ext cx="9120187" cy="6858000"/>
          </a:xfrm>
          <a:solidFill>
            <a:schemeClr val="bg2"/>
          </a:solidFill>
        </p:spPr>
        <p:txBody>
          <a:bodyPr/>
          <a:lstStyle/>
          <a:p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692150"/>
            <a:ext cx="5040312" cy="1657350"/>
          </a:xfrm>
          <a:solidFill>
            <a:schemeClr val="bg1"/>
          </a:solidFill>
          <a:ln>
            <a:noFill/>
          </a:ln>
        </p:spPr>
        <p:txBody>
          <a:bodyPr lIns="360000" tIns="360000" rIns="540000" anchor="t"/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GB" b="0" i="0" noProof="0"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30FE6-4D08-154C-8C13-5744F6746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349500"/>
            <a:ext cx="5040312" cy="3816350"/>
          </a:xfrm>
          <a:solidFill>
            <a:schemeClr val="bg1"/>
          </a:solidFill>
          <a:ln>
            <a:noFill/>
          </a:ln>
        </p:spPr>
        <p:txBody>
          <a:bodyPr lIns="360000" rIns="540000" bIns="360000"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DB39B5-0DE9-3640-B010-3D7373BBCD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C5D335E-36A9-304D-9790-4669C58607F0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4C00AF-4EC1-824D-97E4-3889C62A74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1C89B-F6D4-C040-AE19-B35CC74113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90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42738-4922-0648-BDE8-35216C5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100965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noProof="0"/>
              <a:t>Klik</a:t>
            </a:r>
            <a:r>
              <a:rPr lang="en-US"/>
              <a:t>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74C5E-6F99-5E4E-8935-D507F12E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1090275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CDAA8-9D7C-144B-86EC-3A9805598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376" y="6356350"/>
            <a:ext cx="281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BEE20-49A0-2246-82A4-10C9055121A4}" type="datetime1">
              <a:rPr lang="nl-NL" noProof="0" smtClean="0"/>
              <a:t>2-6-2025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52E4E-3B4A-8A4D-8CF5-2FFAEAFA6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2400" y="6356350"/>
            <a:ext cx="4752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NAAM PRESENTATIE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1C2E-C291-CC4F-B519-367589415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1138" y="6356350"/>
            <a:ext cx="36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1B0D69-B8A6-8744-9E7E-380CD2AD97F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37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4" r:id="rId3"/>
    <p:sldLayoutId id="2147483669" r:id="rId4"/>
    <p:sldLayoutId id="2147483650" r:id="rId5"/>
    <p:sldLayoutId id="2147483681" r:id="rId6"/>
    <p:sldLayoutId id="2147483679" r:id="rId7"/>
    <p:sldLayoutId id="2147483670" r:id="rId8"/>
    <p:sldLayoutId id="2147483663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68" r:id="rId16"/>
    <p:sldLayoutId id="2147483682" r:id="rId17"/>
    <p:sldLayoutId id="2147483684" r:id="rId18"/>
    <p:sldLayoutId id="2147483686" r:id="rId19"/>
    <p:sldLayoutId id="2147483687" r:id="rId20"/>
    <p:sldLayoutId id="2147483688" r:id="rId21"/>
    <p:sldLayoutId id="214748368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99D4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9875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33400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04863" indent="-271463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68388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8" userDrawn="1">
          <p15:clr>
            <a:srgbClr val="F26B43"/>
          </p15:clr>
        </p15:guide>
        <p15:guide id="4" orient="horz" pos="436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522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  <p15:guide id="12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Document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en.zonmw.nl/nl/project/bouwen-aan-een-gezonde-gemeensch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hyperlink" Target="https://projecten.zonmw.nl/sites/zonmw/files/2023-12/Stenen-maken-nog-geen-buurt.-Geleerde-lessen-sociale-nieuwbouwbuurten.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.nl/onderzoek/onderzoekers/hanneke-kruize" TargetMode="External"/><Relationship Id="rId2" Type="http://schemas.openxmlformats.org/officeDocument/2006/relationships/hyperlink" Target="mailto:hanneke.kruize@rivm.nl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vm.nl/bibliotheek/rapporten/2024-0110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rivm.nl/publicaties/gezondheid-en-ruimte#:~:text=Deze%20brochure%20legt%20uit%20hoe%20gezondheid%20en%20inrichting,dat%20zorgt%20voor%20een%20gezondere%20leefomgeving%20voor%20iedereen.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4176A-3338-24D4-1632-0364B4DB8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987C3-1C1F-E407-81C2-E2AE1BD2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4" y="692150"/>
            <a:ext cx="5759871" cy="286385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HU bouwt mee aan 1</a:t>
            </a:r>
            <a:r>
              <a:rPr lang="nl-NL" b="1" baseline="30000" dirty="0">
                <a:solidFill>
                  <a:schemeClr val="bg1"/>
                </a:solidFill>
              </a:rPr>
              <a:t>e</a:t>
            </a:r>
            <a:r>
              <a:rPr lang="nl-NL" b="1" dirty="0">
                <a:solidFill>
                  <a:schemeClr val="bg1"/>
                </a:solidFill>
              </a:rPr>
              <a:t> Blue Zones-wijk 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in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B45C3-E3B8-A485-5C8A-FFEAADFC9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924944"/>
            <a:ext cx="5759870" cy="5134975"/>
          </a:xfrm>
        </p:spPr>
        <p:txBody>
          <a:bodyPr>
            <a:normAutofit/>
          </a:bodyPr>
          <a:lstStyle/>
          <a:p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000" dirty="0">
                <a:solidFill>
                  <a:schemeClr val="bg1"/>
                </a:solidFill>
              </a:rPr>
              <a:t>Hanneke Kruize</a:t>
            </a:r>
          </a:p>
          <a:p>
            <a:r>
              <a:rPr lang="nl-NL" sz="2800" dirty="0">
                <a:solidFill>
                  <a:schemeClr val="bg1"/>
                </a:solidFill>
              </a:rPr>
              <a:t>L.INT Lector </a:t>
            </a:r>
          </a:p>
          <a:p>
            <a:r>
              <a:rPr lang="nl-NL" sz="2800" dirty="0">
                <a:solidFill>
                  <a:schemeClr val="bg1"/>
                </a:solidFill>
              </a:rPr>
              <a:t>Gezonde Stedelijke Ontwikkeling </a:t>
            </a:r>
          </a:p>
          <a:p>
            <a:r>
              <a:rPr lang="nl-NL" sz="2800" dirty="0">
                <a:solidFill>
                  <a:schemeClr val="bg1"/>
                </a:solidFill>
              </a:rPr>
              <a:t>HU/RIVM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6A67C6-DC1E-9684-F464-267BBF4BE1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68846" cy="6858000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D399F57B-686B-7EB8-CF38-F3F84BEFF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" b="62"/>
          <a:stretch/>
        </p:blipFill>
        <p:spPr>
          <a:xfrm>
            <a:off x="-27154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14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F8FA0E-7F7A-04CD-8C55-81EA26994B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4213" y="592354"/>
            <a:ext cx="10383019" cy="587519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Vertaling naar deelgebied </a:t>
            </a:r>
            <a:r>
              <a:rPr lang="nl-NL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Nicoya</a:t>
            </a:r>
            <a:endParaRPr lang="en-GB" sz="3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outdoor, sky, nature, cloud&#10;&#10;Description automatically generated">
            <a:extLst>
              <a:ext uri="{FF2B5EF4-FFF2-40B4-BE49-F238E27FC236}">
                <a16:creationId xmlns:a16="http://schemas.microsoft.com/office/drawing/2014/main" id="{AC49234F-1574-F484-A355-42A573F8E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19" y="1914130"/>
            <a:ext cx="5814636" cy="3698942"/>
          </a:xfrm>
          <a:prstGeom prst="rect">
            <a:avLst/>
          </a:prstGeom>
        </p:spPr>
      </p:pic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1C3156CA-A2B5-B12A-572B-B6639DA939ED}"/>
              </a:ext>
            </a:extLst>
          </p:cNvPr>
          <p:cNvSpPr/>
          <p:nvPr/>
        </p:nvSpPr>
        <p:spPr>
          <a:xfrm>
            <a:off x="5024490" y="4161121"/>
            <a:ext cx="1291233" cy="734021"/>
          </a:xfrm>
          <a:custGeom>
            <a:avLst/>
            <a:gdLst>
              <a:gd name="connsiteX0" fmla="*/ 0 w 1721644"/>
              <a:gd name="connsiteY0" fmla="*/ 350044 h 978694"/>
              <a:gd name="connsiteX1" fmla="*/ 200025 w 1721644"/>
              <a:gd name="connsiteY1" fmla="*/ 957262 h 978694"/>
              <a:gd name="connsiteX2" fmla="*/ 647700 w 1721644"/>
              <a:gd name="connsiteY2" fmla="*/ 978694 h 978694"/>
              <a:gd name="connsiteX3" fmla="*/ 1714500 w 1721644"/>
              <a:gd name="connsiteY3" fmla="*/ 671512 h 978694"/>
              <a:gd name="connsiteX4" fmla="*/ 1721644 w 1721644"/>
              <a:gd name="connsiteY4" fmla="*/ 395287 h 978694"/>
              <a:gd name="connsiteX5" fmla="*/ 1288257 w 1721644"/>
              <a:gd name="connsiteY5" fmla="*/ 319087 h 978694"/>
              <a:gd name="connsiteX6" fmla="*/ 1269207 w 1721644"/>
              <a:gd name="connsiteY6" fmla="*/ 140494 h 978694"/>
              <a:gd name="connsiteX7" fmla="*/ 604838 w 1721644"/>
              <a:gd name="connsiteY7" fmla="*/ 0 h 978694"/>
              <a:gd name="connsiteX8" fmla="*/ 583407 w 1721644"/>
              <a:gd name="connsiteY8" fmla="*/ 0 h 978694"/>
              <a:gd name="connsiteX9" fmla="*/ 311944 w 1721644"/>
              <a:gd name="connsiteY9" fmla="*/ 107156 h 978694"/>
              <a:gd name="connsiteX10" fmla="*/ 14288 w 1721644"/>
              <a:gd name="connsiteY10" fmla="*/ 92869 h 978694"/>
              <a:gd name="connsiteX11" fmla="*/ 0 w 1721644"/>
              <a:gd name="connsiteY11" fmla="*/ 350044 h 97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1644" h="978694">
                <a:moveTo>
                  <a:pt x="0" y="350044"/>
                </a:moveTo>
                <a:lnTo>
                  <a:pt x="200025" y="957262"/>
                </a:lnTo>
                <a:lnTo>
                  <a:pt x="647700" y="978694"/>
                </a:lnTo>
                <a:lnTo>
                  <a:pt x="1714500" y="671512"/>
                </a:lnTo>
                <a:lnTo>
                  <a:pt x="1721644" y="395287"/>
                </a:lnTo>
                <a:lnTo>
                  <a:pt x="1288257" y="319087"/>
                </a:lnTo>
                <a:lnTo>
                  <a:pt x="1269207" y="140494"/>
                </a:lnTo>
                <a:lnTo>
                  <a:pt x="604838" y="0"/>
                </a:lnTo>
                <a:lnTo>
                  <a:pt x="583407" y="0"/>
                </a:lnTo>
                <a:lnTo>
                  <a:pt x="311944" y="107156"/>
                </a:lnTo>
                <a:lnTo>
                  <a:pt x="14288" y="92869"/>
                </a:lnTo>
                <a:lnTo>
                  <a:pt x="0" y="350044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B08BB2-461E-A1D9-7D97-5BCFE2D0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204" y="2169261"/>
            <a:ext cx="1656673" cy="2865655"/>
          </a:xfrm>
          <a:prstGeom prst="rect">
            <a:avLst/>
          </a:prstGeom>
        </p:spPr>
      </p:pic>
      <p:sp>
        <p:nvSpPr>
          <p:cNvPr id="9" name="Tekstvak 5">
            <a:extLst>
              <a:ext uri="{FF2B5EF4-FFF2-40B4-BE49-F238E27FC236}">
                <a16:creationId xmlns:a16="http://schemas.microsoft.com/office/drawing/2014/main" id="{DA134D41-3D93-BCB5-ADB1-54E6F9A919D6}"/>
              </a:ext>
            </a:extLst>
          </p:cNvPr>
          <p:cNvSpPr txBox="1">
            <a:spLocks/>
          </p:cNvSpPr>
          <p:nvPr/>
        </p:nvSpPr>
        <p:spPr>
          <a:xfrm>
            <a:off x="7559202" y="2214125"/>
            <a:ext cx="2403909" cy="3162404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  <a:ln w="2222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050" b="1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Deelgebied 1  - </a:t>
            </a:r>
            <a:r>
              <a:rPr lang="nl-NL" sz="1050" b="1" dirty="0" err="1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Nicoya</a:t>
            </a:r>
            <a:r>
              <a:rPr lang="nl-NL" sz="1050" b="1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Op iedere woning (242) minimaal één dierenverblijf</a:t>
            </a:r>
            <a:endParaRPr lang="nl-NL" sz="1050" dirty="0">
              <a:latin typeface="Visby CF Medium" panose="000006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Bomen groeien letterlijk uit parkeergarage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Overal groene of witte daken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Circa 15% groene gevels</a:t>
            </a:r>
            <a:endParaRPr lang="nl-NL" sz="1050" dirty="0">
              <a:latin typeface="Visby CF Medium" panose="000006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Circa 0,3 autoparkeerplaats per appartement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Circa 3,8 fietsparkeerplaats per woning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Energieneutraal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Gemeenschappelijke woonkamer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Binnentuin circa 3.600m2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nl-NL" sz="1050" baseline="3000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project incl. circulaire keuken Bruynzeel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576.000 liter waterberging (3.600 m2!)</a:t>
            </a:r>
            <a:br>
              <a:rPr lang="nl-NL" sz="1050" dirty="0">
                <a:latin typeface="Visby CF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l-NL" sz="1050" dirty="0">
              <a:latin typeface="Visby CF Medium" panose="000006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2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olk, boom, plant&#10;&#10;Automatisch gegenereerde beschrijving">
            <a:extLst>
              <a:ext uri="{FF2B5EF4-FFF2-40B4-BE49-F238E27FC236}">
                <a16:creationId xmlns:a16="http://schemas.microsoft.com/office/drawing/2014/main" id="{693ED5C7-23CE-7ABB-6967-E663AB54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7129"/>
          <a:stretch/>
        </p:blipFill>
        <p:spPr>
          <a:xfrm>
            <a:off x="407368" y="403921"/>
            <a:ext cx="4955250" cy="27868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529857-A61F-1FB6-6A87-663E0FCDE8A7}"/>
              </a:ext>
            </a:extLst>
          </p:cNvPr>
          <p:cNvSpPr txBox="1"/>
          <p:nvPr/>
        </p:nvSpPr>
        <p:spPr>
          <a:xfrm>
            <a:off x="2809043" y="5312517"/>
            <a:ext cx="7543800" cy="454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ts val="788"/>
              </a:spcBef>
              <a:spcAft>
                <a:spcPts val="675"/>
              </a:spcAft>
            </a:pPr>
            <a:r>
              <a:rPr lang="nl-NL" sz="2100" b="1" dirty="0">
                <a:solidFill>
                  <a:schemeClr val="bg1"/>
                </a:solidFill>
                <a:latin typeface="Visby CF Bold"/>
                <a:ea typeface="Times New Roman" panose="02020603050405020304" pitchFamily="18" charset="0"/>
                <a:cs typeface="Calibri" panose="020F0502020204030204" pitchFamily="34" charset="0"/>
              </a:rPr>
              <a:t>Fase 2 - </a:t>
            </a:r>
            <a:r>
              <a:rPr lang="nl-NL" sz="2100" b="1" dirty="0" err="1">
                <a:solidFill>
                  <a:schemeClr val="bg1"/>
                </a:solidFill>
                <a:latin typeface="Visby CF Bold"/>
                <a:ea typeface="Times New Roman" panose="02020603050405020304" pitchFamily="18" charset="0"/>
                <a:cs typeface="Calibri" panose="020F0502020204030204" pitchFamily="34" charset="0"/>
              </a:rPr>
              <a:t>Nicoya</a:t>
            </a:r>
            <a:r>
              <a:rPr lang="nl-NL" sz="2100" b="1" dirty="0">
                <a:solidFill>
                  <a:schemeClr val="bg1"/>
                </a:solidFill>
                <a:latin typeface="Visby CF Bold"/>
                <a:ea typeface="Times New Roman" panose="02020603050405020304" pitchFamily="18" charset="0"/>
                <a:cs typeface="Calibri" panose="020F0502020204030204" pitchFamily="34" charset="0"/>
              </a:rPr>
              <a:t> – gedeelde openbare binnentuin</a:t>
            </a:r>
            <a:endParaRPr lang="nl-NL" sz="2100" b="1" dirty="0">
              <a:solidFill>
                <a:schemeClr val="bg1"/>
              </a:solidFill>
              <a:latin typeface="Visby CF 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 descr="Afbeelding met buitenshuis, plant, hemel, boom&#10;&#10;Automatisch gegenereerde beschrijving">
            <a:extLst>
              <a:ext uri="{FF2B5EF4-FFF2-40B4-BE49-F238E27FC236}">
                <a16:creationId xmlns:a16="http://schemas.microsoft.com/office/drawing/2014/main" id="{B53F0237-7163-F9C3-90CE-3A9FADCA1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72" y="333333"/>
            <a:ext cx="2921979" cy="2921979"/>
          </a:xfrm>
          <a:prstGeom prst="rect">
            <a:avLst/>
          </a:prstGeom>
        </p:spPr>
      </p:pic>
      <p:pic>
        <p:nvPicPr>
          <p:cNvPr id="4" name="Afbeelding 3" descr="Afbeelding met gebouw, buiten, lucht, stad&#10;&#10;Automatisch gegenereerde beschrijving">
            <a:extLst>
              <a:ext uri="{FF2B5EF4-FFF2-40B4-BE49-F238E27FC236}">
                <a16:creationId xmlns:a16="http://schemas.microsoft.com/office/drawing/2014/main" id="{8DA5581C-FB60-C648-1BF6-8EBD19577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8" y="3525391"/>
            <a:ext cx="4978578" cy="2999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43627-7134-E25E-E048-6BEDE7D16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3521483"/>
            <a:ext cx="4102287" cy="30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B5C07-F605-9D3C-6871-8E67EAA6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81313"/>
            <a:ext cx="11090275" cy="1009651"/>
          </a:xfrm>
        </p:spPr>
        <p:txBody>
          <a:bodyPr>
            <a:noAutofit/>
          </a:bodyPr>
          <a:lstStyle/>
          <a:p>
            <a:pPr algn="ctr"/>
            <a:r>
              <a:rPr lang="nl-NL" sz="3600" dirty="0">
                <a:solidFill>
                  <a:schemeClr val="accent1"/>
                </a:solidFill>
                <a:cs typeface="Arial" panose="020B0604020202020204" pitchFamily="34" charset="0"/>
              </a:rPr>
              <a:t>Samen leren in </a:t>
            </a:r>
            <a:r>
              <a:rPr lang="nl-NL" sz="3600" dirty="0" err="1">
                <a:solidFill>
                  <a:schemeClr val="accent1"/>
                </a:solidFill>
                <a:cs typeface="Arial" panose="020B0604020202020204" pitchFamily="34" charset="0"/>
              </a:rPr>
              <a:t>Cartesius</a:t>
            </a:r>
            <a:r>
              <a:rPr lang="nl-NL" sz="3600" dirty="0">
                <a:solidFill>
                  <a:schemeClr val="accent1"/>
                </a:solidFill>
                <a:cs typeface="Arial" panose="020B0604020202020204" pitchFamily="34" charset="0"/>
              </a:rPr>
              <a:t>: </a:t>
            </a:r>
            <a:br>
              <a:rPr lang="nl-NL" sz="3600" dirty="0">
                <a:solidFill>
                  <a:schemeClr val="accent1"/>
                </a:solidFill>
                <a:cs typeface="Arial" panose="020B0604020202020204" pitchFamily="34" charset="0"/>
              </a:rPr>
            </a:br>
            <a:r>
              <a:rPr lang="nl-NL" sz="3600" dirty="0">
                <a:solidFill>
                  <a:schemeClr val="accent1"/>
                </a:solidFill>
                <a:cs typeface="Arial" panose="020B0604020202020204" pitchFamily="34" charset="0"/>
              </a:rPr>
              <a:t>Convenant ‘Bouwen aan een gezonde wijk’</a:t>
            </a:r>
            <a:endParaRPr lang="en-GB" sz="36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45FCA8-9224-330C-1D85-CC6AD9193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F8A69D-668D-CAF8-AD94-CC54BF19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73" y="1750191"/>
            <a:ext cx="6644310" cy="442677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2426594-39F8-C454-4EB7-9D92F90B8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315784"/>
              </p:ext>
            </p:extLst>
          </p:nvPr>
        </p:nvGraphicFramePr>
        <p:xfrm>
          <a:off x="7104532" y="1825625"/>
          <a:ext cx="5087468" cy="291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80634" imgH="3411982" progId="Word.Document.12">
                  <p:embed/>
                </p:oleObj>
              </mc:Choice>
              <mc:Fallback>
                <p:oleObj name="Document" r:id="rId4" imgW="5980634" imgH="3411982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2426594-39F8-C454-4EB7-9D92F90B8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04532" y="1825625"/>
                        <a:ext cx="5087468" cy="291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3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2C66919A-9DFD-F11D-C8F7-D32D8BE13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858" y="4727168"/>
            <a:ext cx="4206785" cy="158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9002-F1E5-EB83-6945-2698E105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99" y="459846"/>
            <a:ext cx="11090275" cy="1009651"/>
          </a:xfrm>
        </p:spPr>
        <p:txBody>
          <a:bodyPr/>
          <a:lstStyle/>
          <a:p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Waarop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leren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66A08D-1712-4F57-44A8-94B353644048}"/>
              </a:ext>
            </a:extLst>
          </p:cNvPr>
          <p:cNvGrpSpPr/>
          <p:nvPr/>
        </p:nvGrpSpPr>
        <p:grpSpPr>
          <a:xfrm>
            <a:off x="967999" y="1604797"/>
            <a:ext cx="10256003" cy="1152128"/>
            <a:chOff x="912446" y="1131590"/>
            <a:chExt cx="7344816" cy="8640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9164E49-D980-40F9-90D5-F2FBE5824FC7}"/>
                </a:ext>
              </a:extLst>
            </p:cNvPr>
            <p:cNvSpPr/>
            <p:nvPr/>
          </p:nvSpPr>
          <p:spPr>
            <a:xfrm>
              <a:off x="912446" y="1131590"/>
              <a:ext cx="7344816" cy="864096"/>
            </a:xfrm>
            <a:prstGeom prst="roundRect">
              <a:avLst/>
            </a:prstGeom>
            <a:solidFill>
              <a:srgbClr val="1547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sz="2667" dirty="0">
                  <a:solidFill>
                    <a:prstClr val="white"/>
                  </a:solidFill>
                  <a:latin typeface="Visby CF Medium" panose="00000600000000000000" pitchFamily="50" charset="0"/>
                </a:rPr>
                <a:t>Monitoring</a:t>
              </a:r>
              <a:endParaRPr lang="en-GB" sz="2667" dirty="0">
                <a:solidFill>
                  <a:prstClr val="white"/>
                </a:solidFill>
                <a:latin typeface="Visby CF Medium" panose="00000600000000000000" pitchFamily="50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90EFCA-431E-F453-340D-783BD42F5C6F}"/>
                </a:ext>
              </a:extLst>
            </p:cNvPr>
            <p:cNvSpPr/>
            <p:nvPr/>
          </p:nvSpPr>
          <p:spPr>
            <a:xfrm>
              <a:off x="912446" y="1635646"/>
              <a:ext cx="7344816" cy="360040"/>
            </a:xfrm>
            <a:prstGeom prst="roundRect">
              <a:avLst>
                <a:gd name="adj" fmla="val 298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sz="1867">
                  <a:solidFill>
                    <a:prstClr val="black"/>
                  </a:solidFill>
                  <a:latin typeface="Visby CF Medium" panose="00000600000000000000" pitchFamily="50" charset="0"/>
                </a:rPr>
                <a:t>Financiering + communicatie</a:t>
              </a:r>
              <a:endParaRPr lang="en-GB" sz="1867">
                <a:solidFill>
                  <a:prstClr val="black"/>
                </a:solidFill>
                <a:latin typeface="Visby CF Medium" panose="00000600000000000000" pitchFamily="50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B52205-F41F-E8E4-4C5E-37D95C81E773}"/>
              </a:ext>
            </a:extLst>
          </p:cNvPr>
          <p:cNvSpPr/>
          <p:nvPr/>
        </p:nvSpPr>
        <p:spPr>
          <a:xfrm>
            <a:off x="969983" y="3236979"/>
            <a:ext cx="3266347" cy="20162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prstClr val="white"/>
                </a:solidFill>
                <a:latin typeface="Visby CF Medium" panose="00000600000000000000" pitchFamily="50" charset="0"/>
              </a:rPr>
              <a:t>Ruimtelijk</a:t>
            </a:r>
            <a:endParaRPr lang="en-GB" sz="2400" dirty="0">
              <a:solidFill>
                <a:prstClr val="white"/>
              </a:solidFill>
              <a:latin typeface="Visby CF Medium" panose="00000600000000000000" pitchFamily="5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66B32C-8F08-5965-5624-B24C92B6A5AE}"/>
              </a:ext>
            </a:extLst>
          </p:cNvPr>
          <p:cNvSpPr/>
          <p:nvPr/>
        </p:nvSpPr>
        <p:spPr>
          <a:xfrm>
            <a:off x="967999" y="3813043"/>
            <a:ext cx="3266347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Visby CF Medium"/>
              </a:rPr>
              <a:t>Ontwerp en bouw</a:t>
            </a:r>
            <a:endParaRPr lang="nl-NL" sz="2400" dirty="0">
              <a:solidFill>
                <a:prstClr val="black"/>
              </a:solidFill>
              <a:latin typeface="Visby CF Medium" panose="00000600000000000000" pitchFamily="50" charset="0"/>
            </a:endParaRP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 err="1">
                <a:solidFill>
                  <a:prstClr val="black"/>
                </a:solidFill>
                <a:latin typeface="Visby CF Medium" panose="00000600000000000000" pitchFamily="50" charset="0"/>
              </a:rPr>
              <a:t>Doorontwikkelen</a:t>
            </a:r>
            <a:r>
              <a:rPr lang="nl-NL" sz="2400" dirty="0">
                <a:solidFill>
                  <a:prstClr val="black"/>
                </a:solidFill>
                <a:latin typeface="Visby CF Medium" panose="00000600000000000000" pitchFamily="50" charset="0"/>
              </a:rPr>
              <a:t> interventies</a:t>
            </a:r>
            <a:endParaRPr lang="en-GB" sz="2400" dirty="0">
              <a:solidFill>
                <a:prstClr val="black"/>
              </a:solidFill>
              <a:latin typeface="Visby CF Medium" panose="00000600000000000000" pitchFamily="50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1509A0-E232-7438-B50B-C30C889EFB33}"/>
              </a:ext>
            </a:extLst>
          </p:cNvPr>
          <p:cNvSpPr/>
          <p:nvPr/>
        </p:nvSpPr>
        <p:spPr>
          <a:xfrm>
            <a:off x="4463820" y="3236979"/>
            <a:ext cx="3266347" cy="20162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Visby CF Medium" panose="00000600000000000000" pitchFamily="50" charset="0"/>
              </a:rPr>
              <a:t>Community</a:t>
            </a:r>
            <a:endParaRPr lang="en-GB" sz="2400" dirty="0">
              <a:solidFill>
                <a:prstClr val="white"/>
              </a:solidFill>
              <a:latin typeface="Visby CF Medium" panose="00000600000000000000" pitchFamily="5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41FB9F-E76F-9729-5867-72F098938EBB}"/>
              </a:ext>
            </a:extLst>
          </p:cNvPr>
          <p:cNvSpPr/>
          <p:nvPr/>
        </p:nvSpPr>
        <p:spPr>
          <a:xfrm>
            <a:off x="4461836" y="3813043"/>
            <a:ext cx="3266347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Visby CF Medium" panose="00000600000000000000" pitchFamily="50" charset="0"/>
              </a:rPr>
              <a:t>Community building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Visby CF Medium" panose="00000600000000000000" pitchFamily="50" charset="0"/>
              </a:rPr>
              <a:t>Samenwerking sociale partners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9042D5-23E6-D845-65F4-C25BE480C6E2}"/>
              </a:ext>
            </a:extLst>
          </p:cNvPr>
          <p:cNvSpPr/>
          <p:nvPr/>
        </p:nvSpPr>
        <p:spPr>
          <a:xfrm>
            <a:off x="7957657" y="3240517"/>
            <a:ext cx="3266347" cy="20162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prstClr val="white"/>
                </a:solidFill>
                <a:latin typeface="Visby CF Medium" panose="00000600000000000000" pitchFamily="50" charset="0"/>
              </a:rPr>
              <a:t>Zorg en preventie</a:t>
            </a:r>
            <a:endParaRPr lang="en-GB" sz="2400" dirty="0">
              <a:solidFill>
                <a:prstClr val="white"/>
              </a:solidFill>
              <a:latin typeface="Visby CF Medium" panose="00000600000000000000" pitchFamily="5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A8C9F6-008C-ACAE-2517-6CF8127DCF16}"/>
              </a:ext>
            </a:extLst>
          </p:cNvPr>
          <p:cNvSpPr/>
          <p:nvPr/>
        </p:nvSpPr>
        <p:spPr>
          <a:xfrm>
            <a:off x="7955673" y="3816581"/>
            <a:ext cx="3266347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Visby CF Medium" panose="00000600000000000000" pitchFamily="50" charset="0"/>
              </a:rPr>
              <a:t>Inrichting eerstelijns zorg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Visby CF Medium" panose="00000600000000000000" pitchFamily="50" charset="0"/>
              </a:rPr>
              <a:t>Preventie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1D5A4A-03F4-E465-8A8C-8B946C2EF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476" y="3981558"/>
            <a:ext cx="2701815" cy="27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9E1E-26A9-602E-2255-860A6CFE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EEC16-1E89-84A4-22EA-2E9C9F96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1009651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Recent: </a:t>
            </a:r>
            <a:r>
              <a:rPr lang="nl-NL" sz="3600" dirty="0">
                <a:hlinkClick r:id="rId3"/>
              </a:rPr>
              <a:t>Bouwen aan een gezonde gemeenschap</a:t>
            </a:r>
            <a:br>
              <a:rPr lang="nl-NL" sz="3100" dirty="0"/>
            </a:br>
            <a:endParaRPr lang="nl-NL" sz="3100" b="1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6062DAC-54A3-83AF-0BB0-E6B24845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281468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2387CEE-B1CF-E840-8BB3-B548BF34F526}" type="datetime1">
              <a:rPr lang="nl-NL" noProof="0" smtClean="0"/>
              <a:pPr>
                <a:spcAft>
                  <a:spcPts val="600"/>
                </a:spcAft>
              </a:pPr>
              <a:t>2-6-2025</a:t>
            </a:fld>
            <a:endParaRPr lang="en-GB" noProof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85AD04D-5D25-FC90-9D13-EE914DCD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2400" y="6356350"/>
            <a:ext cx="4752000" cy="363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NAAM PRESENTATIE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A8D4318-A005-B2D5-9496-3C3204D7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138" y="6356350"/>
            <a:ext cx="3664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C1B0D69-B8A6-8744-9E7E-380CD2AD97F8}" type="slidenum">
              <a:rPr lang="en-GB" noProof="0" smtClean="0"/>
              <a:pPr>
                <a:spcAft>
                  <a:spcPts val="600"/>
                </a:spcAft>
              </a:pPr>
              <a:t>14</a:t>
            </a:fld>
            <a:endParaRPr lang="en-GB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198C09-7514-6CA0-B7F5-82AEF8BC60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200" y="1371587"/>
            <a:ext cx="5836286" cy="53086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Uitwerking pijler ‘community’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ZonMw project met convenantpartners en GGD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Op basis van kennis die is opgedaan in de Utrechtse wijk </a:t>
            </a:r>
            <a:r>
              <a:rPr lang="nl-NL" sz="2000" dirty="0" err="1"/>
              <a:t>Leeuwesteyn</a:t>
            </a:r>
            <a:r>
              <a:rPr lang="nl-NL" sz="2000" dirty="0"/>
              <a:t> </a:t>
            </a:r>
            <a:r>
              <a:rPr lang="nl-NL" sz="2000" dirty="0">
                <a:hlinkClick r:id="rId4"/>
              </a:rPr>
              <a:t>‘Stenen maken nog geen buurt’ 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Inzet community manager voor community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Actieve bewonersinzet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Diverse events in de buurt, incl. toekomstige bewoners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Werkgroepen opgericht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Moestuinbakken &amp; picknicktafels voor ontmoeting</a:t>
            </a: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CA372FEA-D1E3-BC71-9C1B-93549A04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7" r="4378"/>
          <a:stretch>
            <a:fillRect/>
          </a:stretch>
        </p:blipFill>
        <p:spPr>
          <a:xfrm>
            <a:off x="8908152" y="1100371"/>
            <a:ext cx="3070800" cy="25446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nic table and bench in a garden&#10;&#10;AI-generated content may be incorrect.">
            <a:extLst>
              <a:ext uri="{FF2B5EF4-FFF2-40B4-BE49-F238E27FC236}">
                <a16:creationId xmlns:a16="http://schemas.microsoft.com/office/drawing/2014/main" id="{1E2D6204-F7D2-FE99-FBB5-843431EF4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15249" y="3236928"/>
            <a:ext cx="3645024" cy="27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7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36CA-48C8-CED5-C724-A77458A6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FBEB26-2844-3CE1-CD2C-EF7938E77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854" y="266356"/>
            <a:ext cx="9601067" cy="1011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"/>
                <a:cs typeface="Arial"/>
              </a:rPr>
              <a:t>Verbinding</a:t>
            </a:r>
            <a:r>
              <a:rPr lang="en-US" sz="3600" dirty="0">
                <a:solidFill>
                  <a:schemeClr val="accent1"/>
                </a:solidFill>
                <a:latin typeface="Arial"/>
                <a:cs typeface="Arial"/>
              </a:rPr>
              <a:t> met het </a:t>
            </a:r>
            <a:r>
              <a:rPr lang="en-US" sz="3600" dirty="0" err="1">
                <a:solidFill>
                  <a:schemeClr val="accent1"/>
                </a:solidFill>
                <a:latin typeface="Arial"/>
                <a:cs typeface="Arial"/>
              </a:rPr>
              <a:t>onderwijs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5BC79-41A3-E566-B1BD-51AC795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14" y="1357333"/>
            <a:ext cx="4603300" cy="258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659EE-3150-B929-CDDA-034942471916}"/>
              </a:ext>
            </a:extLst>
          </p:cNvPr>
          <p:cNvSpPr txBox="1"/>
          <p:nvPr/>
        </p:nvSpPr>
        <p:spPr>
          <a:xfrm>
            <a:off x="631061" y="1277511"/>
            <a:ext cx="4744859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Rijke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leeromgeving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onze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toekomstige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professionals:</a:t>
            </a:r>
          </a:p>
          <a:p>
            <a:pPr marL="285750" indent="-285750">
              <a:buFont typeface="Calibri"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Opdrachten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Minor Smart Sustainable Cities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Observaties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vanuit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team Built environment (HU)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Onderzoek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impact van Social Branding door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afstudeerder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Master of Urban Area Development (MUAD)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Sustainable City Challenge</a:t>
            </a:r>
          </a:p>
          <a:p>
            <a:pPr marL="285750" indent="-285750">
              <a:buFont typeface="Calibri"/>
              <a:buChar char="-"/>
            </a:pPr>
            <a:endParaRPr lang="en-US" dirty="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en-US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15ABEA79-17EB-77A4-465D-E60512E6E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4112" y="4091902"/>
            <a:ext cx="4508081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2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36CA-48C8-CED5-C724-A77458A6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FBEB26-2844-3CE1-CD2C-EF7938E77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854" y="266356"/>
            <a:ext cx="9601067" cy="1011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latin typeface="Arial"/>
                <a:cs typeface="Arial"/>
              </a:rPr>
              <a:t>Samenvattend</a:t>
            </a:r>
            <a:r>
              <a:rPr lang="en-US" sz="3600" dirty="0">
                <a:solidFill>
                  <a:schemeClr val="accent1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659EE-3150-B929-CDDA-034942471916}"/>
              </a:ext>
            </a:extLst>
          </p:cNvPr>
          <p:cNvSpPr txBox="1"/>
          <p:nvPr/>
        </p:nvSpPr>
        <p:spPr>
          <a:xfrm>
            <a:off x="407369" y="1288201"/>
            <a:ext cx="5112568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steeds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ouder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Gezonde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leefomgeving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vitaal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ouder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langer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thuiswonen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Calibri"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leren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daarin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werkt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Rijke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leeromgevingen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zoals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Cartesius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bieden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 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leren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vanuit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praktijk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onderzoek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onderwijs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gezond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leven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gezonde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leefomgeving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iedereen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buFont typeface="Calibri"/>
              <a:buChar char="-"/>
            </a:pPr>
            <a:endParaRPr lang="en-US" dirty="0">
              <a:cs typeface="Arial"/>
            </a:endParaRPr>
          </a:p>
        </p:txBody>
      </p:sp>
      <p:pic>
        <p:nvPicPr>
          <p:cNvPr id="6" name="Afbeelding 12">
            <a:extLst>
              <a:ext uri="{FF2B5EF4-FFF2-40B4-BE49-F238E27FC236}">
                <a16:creationId xmlns:a16="http://schemas.microsoft.com/office/drawing/2014/main" id="{C524529C-B789-FB7E-ECB5-5D143200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844824"/>
            <a:ext cx="4834655" cy="3625992"/>
          </a:xfrm>
          <a:prstGeom prst="rect">
            <a:avLst/>
          </a:prstGeom>
        </p:spPr>
      </p:pic>
      <p:sp>
        <p:nvSpPr>
          <p:cNvPr id="7" name="Lachebekje 10">
            <a:extLst>
              <a:ext uri="{FF2B5EF4-FFF2-40B4-BE49-F238E27FC236}">
                <a16:creationId xmlns:a16="http://schemas.microsoft.com/office/drawing/2014/main" id="{3B5C8AD5-8937-2FF6-1FF5-0DE9EDB2BCFE}"/>
              </a:ext>
            </a:extLst>
          </p:cNvPr>
          <p:cNvSpPr/>
          <p:nvPr/>
        </p:nvSpPr>
        <p:spPr>
          <a:xfrm>
            <a:off x="8688288" y="3010776"/>
            <a:ext cx="576064" cy="664065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achebekje 10">
            <a:extLst>
              <a:ext uri="{FF2B5EF4-FFF2-40B4-BE49-F238E27FC236}">
                <a16:creationId xmlns:a16="http://schemas.microsoft.com/office/drawing/2014/main" id="{565095A5-033C-C335-260B-4C75F27B9FCD}"/>
              </a:ext>
            </a:extLst>
          </p:cNvPr>
          <p:cNvSpPr/>
          <p:nvPr/>
        </p:nvSpPr>
        <p:spPr>
          <a:xfrm>
            <a:off x="9401329" y="2946667"/>
            <a:ext cx="523794" cy="482333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achebekje 10">
            <a:extLst>
              <a:ext uri="{FF2B5EF4-FFF2-40B4-BE49-F238E27FC236}">
                <a16:creationId xmlns:a16="http://schemas.microsoft.com/office/drawing/2014/main" id="{D0538A85-F220-539C-416A-0E962C6925E9}"/>
              </a:ext>
            </a:extLst>
          </p:cNvPr>
          <p:cNvSpPr/>
          <p:nvPr/>
        </p:nvSpPr>
        <p:spPr>
          <a:xfrm>
            <a:off x="10694893" y="2843639"/>
            <a:ext cx="441667" cy="482333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achebekje 10">
            <a:extLst>
              <a:ext uri="{FF2B5EF4-FFF2-40B4-BE49-F238E27FC236}">
                <a16:creationId xmlns:a16="http://schemas.microsoft.com/office/drawing/2014/main" id="{B27A477C-971E-BB51-850C-4C370B80BA27}"/>
              </a:ext>
            </a:extLst>
          </p:cNvPr>
          <p:cNvSpPr/>
          <p:nvPr/>
        </p:nvSpPr>
        <p:spPr>
          <a:xfrm>
            <a:off x="6289707" y="3187833"/>
            <a:ext cx="576064" cy="664065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B325-3203-2316-5F0A-5B47FB4E4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261" y="606965"/>
            <a:ext cx="8736971" cy="2037487"/>
          </a:xfrm>
        </p:spPr>
        <p:txBody>
          <a:bodyPr>
            <a:normAutofit/>
          </a:bodyPr>
          <a:lstStyle/>
          <a:p>
            <a:r>
              <a:rPr lang="en-US" sz="4800" dirty="0" err="1"/>
              <a:t>Bedankt</a:t>
            </a:r>
            <a:r>
              <a:rPr lang="en-US" sz="4800" dirty="0"/>
              <a:t> </a:t>
            </a:r>
            <a:r>
              <a:rPr lang="en-US" sz="4800" dirty="0" err="1"/>
              <a:t>voor</a:t>
            </a:r>
            <a:r>
              <a:rPr lang="en-US" sz="4800" dirty="0"/>
              <a:t> </a:t>
            </a:r>
            <a:r>
              <a:rPr lang="en-US" sz="4800" dirty="0" err="1"/>
              <a:t>uw</a:t>
            </a:r>
            <a:r>
              <a:rPr lang="en-US" sz="4800" dirty="0"/>
              <a:t> </a:t>
            </a:r>
            <a:r>
              <a:rPr lang="en-US" sz="4800" dirty="0" err="1"/>
              <a:t>aandacht</a:t>
            </a:r>
            <a:r>
              <a:rPr lang="en-US" sz="4800" dirty="0"/>
              <a:t>! </a:t>
            </a:r>
            <a:endParaRPr lang="nl-NL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4B66B-61F3-D185-8652-008047459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hanneke.kruize@rivm.nl</a:t>
            </a:r>
            <a:endParaRPr lang="en-US" dirty="0"/>
          </a:p>
          <a:p>
            <a:r>
              <a:rPr lang="nl-NL" dirty="0">
                <a:hlinkClick r:id="rId3"/>
              </a:rPr>
              <a:t>Hanneke Kruize | Hogeschool Utrecht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B8DFB-ACEB-2BE2-2CFD-E35067814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3284984"/>
            <a:ext cx="2303729" cy="21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683517E-E77B-7864-A398-4B709B19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298975"/>
            <a:ext cx="11161762" cy="648618"/>
          </a:xfrm>
        </p:spPr>
        <p:txBody>
          <a:bodyPr>
            <a:normAutofit/>
          </a:bodyPr>
          <a:lstStyle/>
          <a:p>
            <a:r>
              <a:rPr lang="en-US" sz="3600" dirty="0"/>
              <a:t>We </a:t>
            </a:r>
            <a:r>
              <a:rPr lang="en-US" sz="3600" dirty="0" err="1"/>
              <a:t>worden</a:t>
            </a:r>
            <a:r>
              <a:rPr lang="en-US" sz="3600" dirty="0"/>
              <a:t> steeds </a:t>
            </a:r>
            <a:r>
              <a:rPr lang="en-US" sz="3600" dirty="0" err="1"/>
              <a:t>ouder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9AA26A-A0B2-4D34-DF08-7AA95849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97" y="2276872"/>
            <a:ext cx="6096000" cy="30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8C7A8E8-01B8-D887-0813-94DDAFBBA9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4711" y="1772816"/>
            <a:ext cx="5040313" cy="46803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Gemiddelde levensverwachting van 81,6 jaar in 2022 naar 86,5 jaar in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Gezondheidsverschillen: verschil tussen hoog- en laagopgeleide mannen in goed ervaren gezondheid is 14,6 jaar, voor vrouwen 15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Stijging van mensen met chronische aandoening, van 10,5 naar 12 miljoen. Meer ouderdomsziektes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Minder </a:t>
            </a:r>
            <a:r>
              <a:rPr lang="en-US" dirty="0" err="1"/>
              <a:t>mantelzorgers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Langer </a:t>
            </a:r>
            <a:r>
              <a:rPr lang="en-US" dirty="0" err="1"/>
              <a:t>zelfstandig</a:t>
            </a:r>
            <a:r>
              <a:rPr lang="en-US" dirty="0"/>
              <a:t> </a:t>
            </a:r>
            <a:r>
              <a:rPr lang="en-US" dirty="0" err="1"/>
              <a:t>thuiswonen</a:t>
            </a:r>
            <a:r>
              <a:rPr lang="en-US" dirty="0"/>
              <a:t> &gt; </a:t>
            </a:r>
            <a:r>
              <a:rPr lang="en-US" dirty="0" err="1"/>
              <a:t>vraagt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 die je </a:t>
            </a:r>
            <a:r>
              <a:rPr lang="en-US" dirty="0" err="1"/>
              <a:t>daartoe</a:t>
            </a:r>
            <a:r>
              <a:rPr lang="en-US" dirty="0"/>
              <a:t> in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stelt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ziektes</a:t>
            </a:r>
            <a:r>
              <a:rPr lang="en-US" dirty="0"/>
              <a:t>: </a:t>
            </a:r>
            <a:r>
              <a:rPr lang="en-US" dirty="0" err="1"/>
              <a:t>belang</a:t>
            </a:r>
            <a:r>
              <a:rPr lang="en-US" dirty="0"/>
              <a:t> van </a:t>
            </a:r>
            <a:r>
              <a:rPr lang="en-US" dirty="0" err="1"/>
              <a:t>preventie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9FED6-F9F7-D230-A667-FA164404A5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79376" y="6356350"/>
            <a:ext cx="28146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6155AD-02CD-3344-B10B-7A73C70CC5C3}" type="datetime1">
              <a:rPr lang="nl-NL" smtClean="0"/>
              <a:pPr>
                <a:spcAft>
                  <a:spcPts val="600"/>
                </a:spcAft>
              </a:pPr>
              <a:t>2-6-2025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1FC73-0250-AF4B-30CD-DFDE0116102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602400" y="6356350"/>
            <a:ext cx="4752000" cy="363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NAAM PRESENTATIE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B55A-E063-159B-2FF0-566C4A2C8B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1138" y="6356350"/>
            <a:ext cx="3664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C1B0D69-B8A6-8744-9E7E-380CD2AD97F8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CDE88-3B73-C2D5-7966-5FEE49DCAD5A}"/>
              </a:ext>
            </a:extLst>
          </p:cNvPr>
          <p:cNvSpPr txBox="1"/>
          <p:nvPr/>
        </p:nvSpPr>
        <p:spPr>
          <a:xfrm>
            <a:off x="767408" y="5373216"/>
            <a:ext cx="1440160" cy="365125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VTV 2024, RIVM</a:t>
            </a: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7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6A0488-462C-0CC0-57C7-8AA5A3A0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55223"/>
            <a:ext cx="11090276" cy="1314450"/>
          </a:xfrm>
        </p:spPr>
        <p:txBody>
          <a:bodyPr>
            <a:normAutofit/>
          </a:bodyPr>
          <a:lstStyle/>
          <a:p>
            <a:r>
              <a:rPr lang="en-US" sz="3600" dirty="0" err="1"/>
              <a:t>Gezondheidsdeterminanten</a:t>
            </a:r>
            <a:r>
              <a:rPr lang="en-US" sz="3600" dirty="0"/>
              <a:t> &amp; het </a:t>
            </a:r>
            <a:r>
              <a:rPr lang="en-US" sz="3600" dirty="0" err="1"/>
              <a:t>belang</a:t>
            </a:r>
            <a:r>
              <a:rPr lang="en-US" sz="3600" dirty="0"/>
              <a:t> van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gezonde</a:t>
            </a:r>
            <a:r>
              <a:rPr lang="en-US" sz="3600" dirty="0"/>
              <a:t> </a:t>
            </a:r>
            <a:r>
              <a:rPr lang="en-US" sz="3600" dirty="0" err="1"/>
              <a:t>leefomgeving</a:t>
            </a:r>
            <a:endParaRPr lang="nl-NL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A745A-3744-DF3A-3779-4057A59D0E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2A8E0EB-FCBF-FC40-B8A8-290B55D52AA3}" type="datetime1">
              <a:rPr lang="nl-NL" noProof="0" smtClean="0"/>
              <a:t>2-6-2025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7FF0-176A-D45A-592B-9B2BB3E6CE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602400" y="6346108"/>
            <a:ext cx="4752000" cy="363600"/>
          </a:xfrm>
        </p:spPr>
        <p:txBody>
          <a:bodyPr/>
          <a:lstStyle/>
          <a:p>
            <a:r>
              <a:rPr lang="en-GB" noProof="0" dirty="0"/>
              <a:t>NAAM PRESENTATIE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17E8-09F8-FEFB-7199-E213EB666F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7" name="Tijdelijke aanduiding voor inhoud 6" descr="Diagram&#10;&#10;Description automatically generated">
            <a:extLst>
              <a:ext uri="{FF2B5EF4-FFF2-40B4-BE49-F238E27FC236}">
                <a16:creationId xmlns:a16="http://schemas.microsoft.com/office/drawing/2014/main" id="{17947DCB-3AF9-5B1B-CF1A-6E834C811FF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3280" r="17159" b="2940"/>
          <a:stretch/>
        </p:blipFill>
        <p:spPr>
          <a:xfrm>
            <a:off x="6994921" y="1556792"/>
            <a:ext cx="4224519" cy="4464422"/>
          </a:xfrm>
          <a:prstGeom prst="rect">
            <a:avLst/>
          </a:prstGeom>
        </p:spPr>
      </p:pic>
      <p:pic>
        <p:nvPicPr>
          <p:cNvPr id="8" name="Picture 2" descr="Image result for model lalonde health determinants">
            <a:extLst>
              <a:ext uri="{FF2B5EF4-FFF2-40B4-BE49-F238E27FC236}">
                <a16:creationId xmlns:a16="http://schemas.microsoft.com/office/drawing/2014/main" id="{DEEA262B-24D5-E9CA-E933-64DB7416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416349"/>
            <a:ext cx="4667378" cy="21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54802-78AE-4EB2-03DB-229E5C91BC0A}"/>
              </a:ext>
            </a:extLst>
          </p:cNvPr>
          <p:cNvSpPr txBox="1"/>
          <p:nvPr/>
        </p:nvSpPr>
        <p:spPr>
          <a:xfrm>
            <a:off x="713085" y="4653136"/>
            <a:ext cx="47760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Lalonde M. A New Perspective on the Health of Canadians. Ottawa, Ontario, Canada: Minister of Supply and Services; 1974.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B4303-65B5-B92B-D381-178E228B0589}"/>
              </a:ext>
            </a:extLst>
          </p:cNvPr>
          <p:cNvSpPr txBox="1"/>
          <p:nvPr/>
        </p:nvSpPr>
        <p:spPr>
          <a:xfrm>
            <a:off x="8481744" y="6057255"/>
            <a:ext cx="1440160" cy="263054"/>
          </a:xfrm>
          <a:prstGeom prst="rect">
            <a:avLst/>
          </a:prstGeom>
        </p:spPr>
        <p:txBody>
          <a:bodyPr vert="horz" wrap="square" lIns="0" tIns="45720" rIns="91440" bIns="45720" rtlCol="0">
            <a:normAutofit fontScale="92500" lnSpcReduction="20000"/>
          </a:bodyPr>
          <a:lstStyle/>
          <a:p>
            <a:pPr algn="l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RIVM, 2025</a:t>
            </a:r>
            <a:endParaRPr lang="nl-NL" sz="13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DBFEF2-8E04-3524-3D35-B7AEBA6BF0AF}"/>
              </a:ext>
            </a:extLst>
          </p:cNvPr>
          <p:cNvSpPr/>
          <p:nvPr/>
        </p:nvSpPr>
        <p:spPr>
          <a:xfrm>
            <a:off x="3935760" y="3501008"/>
            <a:ext cx="1499026" cy="1026511"/>
          </a:xfrm>
          <a:prstGeom prst="rect">
            <a:avLst/>
          </a:prstGeom>
          <a:solidFill>
            <a:schemeClr val="lt1">
              <a:alpha val="0"/>
            </a:schemeClr>
          </a:solidFill>
          <a:ln w="317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l"/>
            <a:endParaRPr lang="nl-NL" dirty="0" err="1">
              <a:solidFill>
                <a:srgbClr val="000000"/>
              </a:solidFill>
              <a:latin typeface="Avenir" panose="02000503020000020003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FC3A6A-555C-19D7-AD1F-0DE0D6880557}"/>
              </a:ext>
            </a:extLst>
          </p:cNvPr>
          <p:cNvCxnSpPr/>
          <p:nvPr/>
        </p:nvCxnSpPr>
        <p:spPr>
          <a:xfrm>
            <a:off x="5591944" y="3861048"/>
            <a:ext cx="1296144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3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A2712-A889-4FFF-FABB-340CE8FC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14" descr="Afbeelding met buitenshuis, hemel, boom, horizon&#10;&#10;Automatisch gegenereerde beschrijving">
            <a:extLst>
              <a:ext uri="{FF2B5EF4-FFF2-40B4-BE49-F238E27FC236}">
                <a16:creationId xmlns:a16="http://schemas.microsoft.com/office/drawing/2014/main" id="{84A99466-83F5-7EF8-7344-5E45226A666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r="1" b="20592"/>
          <a:stretch>
            <a:fillRect/>
          </a:stretch>
        </p:blipFill>
        <p:spPr>
          <a:xfrm>
            <a:off x="525263" y="2349500"/>
            <a:ext cx="11090276" cy="3816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2E666D-A3EF-420B-94B4-696656A5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>
            <a:normAutofit/>
          </a:bodyPr>
          <a:lstStyle/>
          <a:p>
            <a:r>
              <a:rPr lang="en-US" sz="3600" dirty="0" err="1"/>
              <a:t>Cartesius</a:t>
            </a:r>
            <a:r>
              <a:rPr lang="en-US" sz="3600" dirty="0"/>
              <a:t>: </a:t>
            </a:r>
            <a:r>
              <a:rPr lang="en-US" sz="3600" dirty="0" err="1"/>
              <a:t>samen</a:t>
            </a:r>
            <a:r>
              <a:rPr lang="en-US" sz="3600" dirty="0"/>
              <a:t> </a:t>
            </a:r>
            <a:r>
              <a:rPr lang="en-US" sz="3600" dirty="0" err="1"/>
              <a:t>bouwen</a:t>
            </a:r>
            <a:r>
              <a:rPr lang="en-US" sz="3600" dirty="0"/>
              <a:t> </a:t>
            </a:r>
            <a:r>
              <a:rPr lang="en-US" sz="3600" dirty="0" err="1"/>
              <a:t>aan</a:t>
            </a:r>
            <a:r>
              <a:rPr lang="en-US" sz="3600" dirty="0"/>
              <a:t>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wijk</a:t>
            </a:r>
            <a:r>
              <a:rPr lang="en-US" sz="3600" dirty="0"/>
              <a:t> </a:t>
            </a:r>
            <a:r>
              <a:rPr lang="en-US" sz="3600" dirty="0" err="1"/>
              <a:t>waar</a:t>
            </a:r>
            <a:r>
              <a:rPr lang="en-US" sz="3600" dirty="0"/>
              <a:t> </a:t>
            </a:r>
            <a:r>
              <a:rPr lang="en-US" sz="3600" dirty="0" err="1"/>
              <a:t>mensen</a:t>
            </a:r>
            <a:r>
              <a:rPr lang="en-US" sz="3600" dirty="0"/>
              <a:t> </a:t>
            </a:r>
            <a:r>
              <a:rPr lang="en-US" sz="3600" dirty="0" err="1"/>
              <a:t>langer</a:t>
            </a:r>
            <a:r>
              <a:rPr lang="en-US" sz="3600" dirty="0"/>
              <a:t> </a:t>
            </a:r>
            <a:r>
              <a:rPr lang="en-US" sz="3600" dirty="0" err="1"/>
              <a:t>gezond</a:t>
            </a:r>
            <a:r>
              <a:rPr lang="en-US" sz="3600" dirty="0"/>
              <a:t> en </a:t>
            </a:r>
            <a:r>
              <a:rPr lang="en-US" sz="3600" dirty="0" err="1"/>
              <a:t>gelukkig</a:t>
            </a:r>
            <a:r>
              <a:rPr lang="en-US" sz="3600" dirty="0"/>
              <a:t> </a:t>
            </a:r>
            <a:r>
              <a:rPr lang="en-US" sz="3600" dirty="0" err="1"/>
              <a:t>leven</a:t>
            </a:r>
            <a:endParaRPr lang="nl-NL" sz="360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BB509D-0F2B-A514-CE27-2539ACE1387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79376" y="6356350"/>
            <a:ext cx="28146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6155AD-02CD-3344-B10B-7A73C70CC5C3}" type="datetime1">
              <a:rPr lang="nl-NL" smtClean="0"/>
              <a:pPr>
                <a:spcAft>
                  <a:spcPts val="600"/>
                </a:spcAft>
              </a:pPr>
              <a:t>2-6-2025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A0E691-5EC2-27A1-DAAD-D4D31E709A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602400" y="6356350"/>
            <a:ext cx="4752000" cy="363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5419F4-6900-5303-4762-C68378C27A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1138" y="6356350"/>
            <a:ext cx="3664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C1B0D69-B8A6-8744-9E7E-380CD2AD97F8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03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98ABFC-9E2A-8AAC-BD0F-A235772E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565" y="1493580"/>
            <a:ext cx="3481497" cy="39431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Voorbeeld van stedelijke verdichting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Voormalig bedrijventerrein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Ligt in driehoek tussen 2 sporen en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Cartesiusweg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Bouw van ca 3.000 woningen t/m 2028: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672 sociale huur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1282 huur (overig)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921 koop</a:t>
            </a:r>
          </a:p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64179B-9764-769F-236E-B59F7624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3710"/>
            <a:ext cx="6588174" cy="523220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Gebiedsontwikkeling </a:t>
            </a:r>
            <a:r>
              <a:rPr lang="nl-N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Cartesius</a:t>
            </a:r>
            <a:endParaRPr lang="nl-NL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C3542327-D21C-608C-A91D-0DACD818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693" y="5820431"/>
            <a:ext cx="2181660" cy="42929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2D6D44B-1869-75A8-CACE-43811A75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457" y="1477961"/>
            <a:ext cx="7708605" cy="41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10EE408-FD41-DA9E-9D05-8A158998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498250"/>
            <a:ext cx="5613463" cy="523220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Zones</a:t>
            </a:r>
          </a:p>
        </p:txBody>
      </p:sp>
      <p:pic>
        <p:nvPicPr>
          <p:cNvPr id="6" name="Picture 2" descr="Afbeeldingsresultaat voor blue zones map">
            <a:extLst>
              <a:ext uri="{FF2B5EF4-FFF2-40B4-BE49-F238E27FC236}">
                <a16:creationId xmlns:a16="http://schemas.microsoft.com/office/drawing/2014/main" id="{CF674658-EE05-3129-5E9F-F2517619C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"/>
          <a:stretch/>
        </p:blipFill>
        <p:spPr bwMode="auto">
          <a:xfrm>
            <a:off x="5027865" y="1477962"/>
            <a:ext cx="6441679" cy="35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6D6BD31-8518-B7EC-0DF9-C7A9247914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809" y="1271940"/>
            <a:ext cx="4899306" cy="4879410"/>
          </a:xfrm>
          <a:prstGeom prst="rect">
            <a:avLst/>
          </a:prstGeom>
        </p:spPr>
      </p:pic>
      <p:pic>
        <p:nvPicPr>
          <p:cNvPr id="8" name="Afbeelding 7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0508EBD3-59C5-C89C-41F5-D3868628B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693" y="5820431"/>
            <a:ext cx="2181660" cy="4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ettertype, typografie, Graphics, tekst&#10;&#10;Automatisch gegenereerde beschrijving">
            <a:extLst>
              <a:ext uri="{FF2B5EF4-FFF2-40B4-BE49-F238E27FC236}">
                <a16:creationId xmlns:a16="http://schemas.microsoft.com/office/drawing/2014/main" id="{07792E6B-7854-8F6B-31D7-44DEBA12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5805264"/>
            <a:ext cx="2232248" cy="4460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F7B6AC-7B7C-C011-C50B-58E8E9FB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198"/>
          <a:stretch/>
        </p:blipFill>
        <p:spPr>
          <a:xfrm>
            <a:off x="1271464" y="1191562"/>
            <a:ext cx="8701643" cy="4474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22079-2380-0136-6667-C7755CF9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395755"/>
            <a:ext cx="11593288" cy="100965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Van Blue Zone principes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uitgangspunten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Cartesius</a:t>
            </a:r>
            <a:endParaRPr 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C25CF-828A-A590-9605-ED04BC097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94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7F020D-1A11-07AB-26D7-0D59AE81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8" y="1040433"/>
            <a:ext cx="10681182" cy="528119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FE4916F-A4AA-299F-4D3F-5D93924B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381405"/>
            <a:ext cx="11833589" cy="1314450"/>
          </a:xfrm>
        </p:spPr>
        <p:txBody>
          <a:bodyPr>
            <a:normAutofit/>
          </a:bodyPr>
          <a:lstStyle/>
          <a:p>
            <a:r>
              <a:rPr lang="en-US" sz="3600" dirty="0"/>
              <a:t>Concrete </a:t>
            </a:r>
            <a:r>
              <a:rPr lang="en-US" sz="3600" dirty="0" err="1"/>
              <a:t>vertaling</a:t>
            </a:r>
            <a:r>
              <a:rPr lang="en-US" sz="3600" dirty="0"/>
              <a:t> </a:t>
            </a:r>
            <a:r>
              <a:rPr lang="en-US" sz="3600" dirty="0" err="1"/>
              <a:t>naar</a:t>
            </a:r>
            <a:r>
              <a:rPr lang="en-US" sz="3600" dirty="0"/>
              <a:t> </a:t>
            </a:r>
            <a:r>
              <a:rPr lang="en-US" sz="3600" dirty="0" err="1"/>
              <a:t>ontwerp</a:t>
            </a:r>
            <a:r>
              <a:rPr lang="en-US" sz="3600" dirty="0"/>
              <a:t> en </a:t>
            </a:r>
            <a:r>
              <a:rPr lang="en-US" sz="3600" dirty="0" err="1"/>
              <a:t>inrichting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25167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20DA3-3C93-452F-9FE7-DE169F71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86E9-F6F1-4C95-803D-7185FEDA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6" y="189251"/>
            <a:ext cx="11928648" cy="98348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cs typeface="Arial" panose="020B0604020202020204" pitchFamily="34" charset="0"/>
              </a:rPr>
              <a:t>Uitgangspunten</a:t>
            </a:r>
            <a:r>
              <a:rPr lang="en-US" sz="3600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cs typeface="Arial" panose="020B0604020202020204" pitchFamily="34" charset="0"/>
              </a:rPr>
              <a:t>voor</a:t>
            </a:r>
            <a:r>
              <a:rPr lang="en-US" sz="3600" dirty="0">
                <a:solidFill>
                  <a:schemeClr val="accent1"/>
                </a:solidFill>
                <a:cs typeface="Arial" panose="020B0604020202020204" pitchFamily="34" charset="0"/>
              </a:rPr>
              <a:t> in </a:t>
            </a:r>
            <a:r>
              <a:rPr lang="en-US" sz="3600" dirty="0" err="1">
                <a:solidFill>
                  <a:schemeClr val="accent1"/>
                </a:solidFill>
                <a:cs typeface="Arial" panose="020B0604020202020204" pitchFamily="34" charset="0"/>
              </a:rPr>
              <a:t>Koersdocument</a:t>
            </a:r>
            <a:r>
              <a:rPr lang="en-US" sz="3600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cs typeface="Arial" panose="020B0604020202020204" pitchFamily="34" charset="0"/>
              </a:rPr>
              <a:t>gemeente</a:t>
            </a:r>
            <a:r>
              <a:rPr lang="en-US" sz="3600" dirty="0">
                <a:solidFill>
                  <a:schemeClr val="accent1"/>
                </a:solidFill>
                <a:cs typeface="Arial" panose="020B0604020202020204" pitchFamily="34" charset="0"/>
              </a:rPr>
              <a:t> Utrecht</a:t>
            </a:r>
            <a:endParaRPr lang="nl-NL" sz="36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1B184-1902-480F-A5B1-7C89ADBDC121}"/>
              </a:ext>
            </a:extLst>
          </p:cNvPr>
          <p:cNvSpPr txBox="1"/>
          <p:nvPr/>
        </p:nvSpPr>
        <p:spPr>
          <a:xfrm>
            <a:off x="4151787" y="6305103"/>
            <a:ext cx="3563719" cy="26460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/>
            <a:r>
              <a:rPr lang="nl-NL" sz="900" dirty="0">
                <a:solidFill>
                  <a:srgbClr val="000000"/>
                </a:solidFill>
                <a:latin typeface="Arial" panose="020B0604020202020204" pitchFamily="34" charset="0"/>
              </a:rPr>
              <a:t>Bron: Urban </a:t>
            </a:r>
            <a:r>
              <a:rPr lang="nl-NL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Xchange</a:t>
            </a:r>
            <a:r>
              <a:rPr lang="nl-NL" sz="900" dirty="0">
                <a:solidFill>
                  <a:srgbClr val="000000"/>
                </a:solidFill>
                <a:latin typeface="Arial" panose="020B0604020202020204" pitchFamily="34" charset="0"/>
              </a:rPr>
              <a:t> en BGSV in opdracht van NS Stations, 2017</a:t>
            </a:r>
            <a:endParaRPr lang="nl-NL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A362A-C197-425C-B622-52A3E6EF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36" y="983773"/>
            <a:ext cx="8291288" cy="522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88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HU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A0D2"/>
      </a:accent1>
      <a:accent2>
        <a:srgbClr val="EC0010"/>
      </a:accent2>
      <a:accent3>
        <a:srgbClr val="FEFFFF"/>
      </a:accent3>
      <a:accent4>
        <a:srgbClr val="00A0D2"/>
      </a:accent4>
      <a:accent5>
        <a:srgbClr val="EC0010"/>
      </a:accent5>
      <a:accent6>
        <a:srgbClr val="00A0D2"/>
      </a:accent6>
      <a:hlink>
        <a:srgbClr val="00A0D2"/>
      </a:hlink>
      <a:folHlink>
        <a:srgbClr val="00A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 err="1">
            <a:solidFill>
              <a:srgbClr val="000000"/>
            </a:solidFill>
            <a:latin typeface="Avenir" panose="02000503020000020003" pitchFamily="2" charset="0"/>
          </a:defRPr>
        </a:defPPr>
      </a:lstStyle>
    </a:spDef>
    <a:txDef>
      <a:spPr/>
      <a:bodyPr vert="horz" lIns="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U TEMPLATE 2019 ENG-DEF" id="{C3E717DB-3C2D-A34D-BD8F-BF6F08B03246}" vid="{DA1FD7C5-C588-2B46-9559-9E52FC6798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2F574B-0081-5943-8310-82BB30945057}">
  <we:reference id="wa104380506" version="1.3.0.0" store="en-US" storeType="OMEX"/>
  <we:alternateReferences>
    <we:reference id="WA104380506" version="1.3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1057</TotalTime>
  <Words>618</Words>
  <Application>Microsoft Office PowerPoint</Application>
  <PresentationFormat>Widescreen</PresentationFormat>
  <Paragraphs>116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Courier New</vt:lpstr>
      <vt:lpstr>Visby CF Bold</vt:lpstr>
      <vt:lpstr>Calibri</vt:lpstr>
      <vt:lpstr>Richmond Display</vt:lpstr>
      <vt:lpstr>Avenir</vt:lpstr>
      <vt:lpstr>Richmond Display Light</vt:lpstr>
      <vt:lpstr>Arial Black</vt:lpstr>
      <vt:lpstr>Visby CF Medium</vt:lpstr>
      <vt:lpstr>Wingdings</vt:lpstr>
      <vt:lpstr>Arial</vt:lpstr>
      <vt:lpstr>Kantoorthema</vt:lpstr>
      <vt:lpstr>Document</vt:lpstr>
      <vt:lpstr>HU bouwt mee aan 1e Blue Zones-wijk  in Nederland</vt:lpstr>
      <vt:lpstr>We worden steeds ouder</vt:lpstr>
      <vt:lpstr>Gezondheidsdeterminanten &amp; het belang van een gezonde leefomgeving</vt:lpstr>
      <vt:lpstr>Cartesius: samen bouwen aan een wijk waar mensen langer gezond en gelukkig leven</vt:lpstr>
      <vt:lpstr>Gebiedsontwikkeling Cartesius</vt:lpstr>
      <vt:lpstr>Blue Zones</vt:lpstr>
      <vt:lpstr>Van Blue Zone principes naar uitgangspunten Cartesius</vt:lpstr>
      <vt:lpstr>Concrete vertaling naar ontwerp en inrichting</vt:lpstr>
      <vt:lpstr>Uitgangspunten voor in Koersdocument gemeente Utrecht</vt:lpstr>
      <vt:lpstr>PowerPoint Presentation</vt:lpstr>
      <vt:lpstr>PowerPoint Presentation</vt:lpstr>
      <vt:lpstr>Samen leren in Cartesius:  Convenant ‘Bouwen aan een gezonde wijk’</vt:lpstr>
      <vt:lpstr>Waarop leren we samen?</vt:lpstr>
      <vt:lpstr>Recent: Bouwen aan een gezonde gemeenschap </vt:lpstr>
      <vt:lpstr>PowerPoint Presentation</vt:lpstr>
      <vt:lpstr>PowerPoint Presentation</vt:lpstr>
      <vt:lpstr>Bedankt voor uw aandacht!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claudia druppers</dc:creator>
  <cp:keywords/>
  <dc:description/>
  <cp:lastModifiedBy>Hanneke Kruize</cp:lastModifiedBy>
  <cp:revision>77</cp:revision>
  <cp:lastPrinted>2025-03-16T17:05:42Z</cp:lastPrinted>
  <dcterms:created xsi:type="dcterms:W3CDTF">2022-11-02T16:43:53Z</dcterms:created>
  <dcterms:modified xsi:type="dcterms:W3CDTF">2025-06-02T10:37:00Z</dcterms:modified>
  <cp:category/>
</cp:coreProperties>
</file>